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5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8288000" cy="10287000"/>
  <p:notesSz cx="6858000" cy="9144000"/>
  <p:embeddedFontLst>
    <p:embeddedFont>
      <p:font typeface="TT Interphases Mono" panose="020B0604020202020204" charset="0"/>
      <p:regular r:id="rId26"/>
    </p:embeddedFont>
    <p:embeddedFont>
      <p:font typeface="TT Interphases Mono Bold" panose="020B0604020202020204" charset="0"/>
      <p:regular r:id="rId27"/>
      <p:bold r:id="rId28"/>
    </p:embeddedFont>
    <p:embeddedFont>
      <p:font typeface="TT Rounds Condensed" panose="020B0604020202020204" charset="0"/>
      <p:regular r:id="rId29"/>
    </p:embeddedFont>
    <p:embeddedFont>
      <p:font typeface="TT Rounds Condensed Bold" panose="020B0604020202020204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662FDC-34DA-BC4B-8F5E-F5B6C3AEACE0}" v="65" dt="2025-08-18T18:00:49.244"/>
    <p1510:client id="{A5B8766F-FA93-4AF0-A3D2-85A8252B0D96}" v="1" dt="2025-08-17T23:42:21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rdasy, Reha" userId="S::reha.purdasy@ubc.ca::72c34a35-bdca-4bf5-b1f6-9c751254325e" providerId="AD" clId="Web-{A5B8766F-FA93-4AF0-A3D2-85A8252B0D96}"/>
    <pc:docChg chg="delSld">
      <pc:chgData name="Purdasy, Reha" userId="S::reha.purdasy@ubc.ca::72c34a35-bdca-4bf5-b1f6-9c751254325e" providerId="AD" clId="Web-{A5B8766F-FA93-4AF0-A3D2-85A8252B0D96}" dt="2025-08-17T23:42:21.826" v="0"/>
      <pc:docMkLst>
        <pc:docMk/>
      </pc:docMkLst>
      <pc:sldChg chg="del">
        <pc:chgData name="Purdasy, Reha" userId="S::reha.purdasy@ubc.ca::72c34a35-bdca-4bf5-b1f6-9c751254325e" providerId="AD" clId="Web-{A5B8766F-FA93-4AF0-A3D2-85A8252B0D96}" dt="2025-08-17T23:42:21.826" v="0"/>
        <pc:sldMkLst>
          <pc:docMk/>
          <pc:sldMk cId="0" sldId="257"/>
        </pc:sldMkLst>
      </pc:sldChg>
    </pc:docChg>
  </pc:docChgLst>
  <pc:docChgLst>
    <pc:chgData name="Agard, Tarreisha" userId="28cd4ccf-5769-4dd4-8558-1cabd4426546" providerId="ADAL" clId="{4CE6E724-C23C-5A75-81D1-558B8ADC0E25}"/>
    <pc:docChg chg="custSel modSld">
      <pc:chgData name="Agard, Tarreisha" userId="28cd4ccf-5769-4dd4-8558-1cabd4426546" providerId="ADAL" clId="{4CE6E724-C23C-5A75-81D1-558B8ADC0E25}" dt="2025-08-18T18:00:49.244" v="64" actId="5793"/>
      <pc:docMkLst>
        <pc:docMk/>
      </pc:docMkLst>
      <pc:sldChg chg="modNotesTx">
        <pc:chgData name="Agard, Tarreisha" userId="28cd4ccf-5769-4dd4-8558-1cabd4426546" providerId="ADAL" clId="{4CE6E724-C23C-5A75-81D1-558B8ADC0E25}" dt="2025-08-18T18:00:49.244" v="64" actId="5793"/>
        <pc:sldMkLst>
          <pc:docMk/>
          <pc:sldMk cId="0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18.08.2025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If your question starts with “What if...”: think critically about the training content. Use what you’ve learned to see if you can answer your own question. If not, put it in the survey!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 – YOU WILL ALSO HAVE THE TO DO LIST SESSION DON’T PANIC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15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5309" y="8660204"/>
            <a:ext cx="19178618" cy="2932492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6C8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BF6F3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028700" y="5364430"/>
            <a:ext cx="16230600" cy="3611308"/>
          </a:xfrm>
          <a:custGeom>
            <a:avLst/>
            <a:gdLst/>
            <a:ahLst/>
            <a:cxnLst/>
            <a:rect l="l" t="t" r="r" b="b"/>
            <a:pathLst>
              <a:path w="16230600" h="3611308">
                <a:moveTo>
                  <a:pt x="0" y="0"/>
                </a:moveTo>
                <a:lnTo>
                  <a:pt x="16230600" y="0"/>
                </a:lnTo>
                <a:lnTo>
                  <a:pt x="16230600" y="3611308"/>
                </a:lnTo>
                <a:lnTo>
                  <a:pt x="0" y="36113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190625"/>
            <a:ext cx="9085550" cy="2617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05"/>
              </a:lnSpc>
            </a:pPr>
            <a:r>
              <a:rPr lang="en-US" sz="9906">
                <a:solidFill>
                  <a:srgbClr val="455470"/>
                </a:solidFill>
                <a:latin typeface="TT Interphases Mono"/>
                <a:ea typeface="TT Interphases Mono"/>
                <a:cs typeface="TT Interphases Mono"/>
                <a:sym typeface="TT Interphases Mono"/>
              </a:rPr>
              <a:t>Training Expectations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3078" y="3934841"/>
            <a:ext cx="7756795" cy="499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54"/>
              </a:lnSpc>
              <a:spcBef>
                <a:spcPct val="0"/>
              </a:spcBef>
            </a:pPr>
            <a:r>
              <a:rPr lang="en-US" sz="2967" b="1" spc="44">
                <a:solidFill>
                  <a:srgbClr val="45547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UBCO RESIDENCE ADVISOR TRAINING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2999267" y="4447927"/>
            <a:ext cx="5145253" cy="5638633"/>
          </a:xfrm>
          <a:custGeom>
            <a:avLst/>
            <a:gdLst/>
            <a:ahLst/>
            <a:cxnLst/>
            <a:rect l="l" t="t" r="r" b="b"/>
            <a:pathLst>
              <a:path w="5145253" h="5638633">
                <a:moveTo>
                  <a:pt x="0" y="0"/>
                </a:moveTo>
                <a:lnTo>
                  <a:pt x="5145253" y="0"/>
                </a:lnTo>
                <a:lnTo>
                  <a:pt x="5145253" y="5638634"/>
                </a:lnTo>
                <a:lnTo>
                  <a:pt x="0" y="5638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94262" y="1095375"/>
            <a:ext cx="12110182" cy="1149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 b="1" spc="-160">
                <a:solidFill>
                  <a:srgbClr val="41634A"/>
                </a:solidFill>
                <a:latin typeface="TT Interphases Mono Bold"/>
                <a:ea typeface="TT Interphases Mono Bold"/>
                <a:cs typeface="TT Interphases Mono Bold"/>
                <a:sym typeface="TT Interphases Mono Bold"/>
              </a:rPr>
              <a:t>HOW TO COME PREPARED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94262" y="2395847"/>
            <a:ext cx="10679499" cy="691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2851" lvl="1" indent="-306425" algn="l">
              <a:lnSpc>
                <a:spcPts val="3974"/>
              </a:lnSpc>
              <a:buFont typeface="Arial"/>
              <a:buChar char="•"/>
            </a:pPr>
            <a:r>
              <a:rPr lang="en-US" sz="2838" spc="-56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Get yourself to bed on time to get your ideal amount of sleep </a:t>
            </a:r>
          </a:p>
          <a:p>
            <a:pPr marL="612851" lvl="1" indent="-306425" algn="l">
              <a:lnSpc>
                <a:spcPts val="3974"/>
              </a:lnSpc>
              <a:buFont typeface="Arial"/>
              <a:buChar char="•"/>
            </a:pPr>
            <a:r>
              <a:rPr lang="en-US" sz="2838" spc="-56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Before you go to bed, look at tomorrow’s schedule. Are you prepared for those sessions?</a:t>
            </a:r>
          </a:p>
          <a:p>
            <a:pPr marL="1225701" lvl="2" indent="-408567" algn="l">
              <a:lnSpc>
                <a:spcPts val="3974"/>
              </a:lnSpc>
              <a:buFont typeface="Arial"/>
              <a:buChar char="⚬"/>
            </a:pPr>
            <a:r>
              <a:rPr lang="en-US" sz="2838" spc="-56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Take special note of pre-work required sessions and homework assigned throughout the week</a:t>
            </a:r>
          </a:p>
          <a:p>
            <a:pPr marL="612851" lvl="1" indent="-306425" algn="l">
              <a:lnSpc>
                <a:spcPts val="3974"/>
              </a:lnSpc>
              <a:buFont typeface="Arial"/>
              <a:buChar char="•"/>
            </a:pPr>
            <a:r>
              <a:rPr lang="en-US" sz="2838" spc="-56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Bring anything you need for the day with you in the morning</a:t>
            </a:r>
          </a:p>
          <a:p>
            <a:pPr marL="1225701" lvl="2" indent="-408567" algn="l">
              <a:lnSpc>
                <a:spcPts val="3974"/>
              </a:lnSpc>
              <a:buFont typeface="Arial"/>
              <a:buChar char="⚬"/>
            </a:pPr>
            <a:r>
              <a:rPr lang="en-US" sz="2838" spc="-56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Water bottle</a:t>
            </a:r>
          </a:p>
          <a:p>
            <a:pPr marL="1225701" lvl="2" indent="-408567" algn="l">
              <a:lnSpc>
                <a:spcPts val="3974"/>
              </a:lnSpc>
              <a:buFont typeface="Arial"/>
              <a:buChar char="⚬"/>
            </a:pPr>
            <a:r>
              <a:rPr lang="en-US" sz="2838" spc="-56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Snacks</a:t>
            </a:r>
          </a:p>
          <a:p>
            <a:pPr marL="1225701" lvl="2" indent="-408567" algn="l">
              <a:lnSpc>
                <a:spcPts val="3974"/>
              </a:lnSpc>
              <a:buFont typeface="Arial"/>
              <a:buChar char="⚬"/>
            </a:pPr>
            <a:r>
              <a:rPr lang="en-US" sz="2838" spc="-56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Sweater</a:t>
            </a:r>
          </a:p>
          <a:p>
            <a:pPr marL="1225701" lvl="2" indent="-408567" algn="l">
              <a:lnSpc>
                <a:spcPts val="3974"/>
              </a:lnSpc>
              <a:buFont typeface="Arial"/>
              <a:buChar char="⚬"/>
            </a:pPr>
            <a:r>
              <a:rPr lang="en-US" sz="2838" spc="-56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Notetaking materials</a:t>
            </a:r>
          </a:p>
          <a:p>
            <a:pPr marL="1225701" lvl="2" indent="-408567" algn="l">
              <a:lnSpc>
                <a:spcPts val="3974"/>
              </a:lnSpc>
              <a:buFont typeface="Arial"/>
              <a:buChar char="⚬"/>
            </a:pPr>
            <a:r>
              <a:rPr lang="en-US" sz="2838" b="1" spc="-56">
                <a:solidFill>
                  <a:srgbClr val="242424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NAME TAG</a:t>
            </a:r>
          </a:p>
          <a:p>
            <a:pPr marL="612851" lvl="1" indent="-306425" algn="l">
              <a:lnSpc>
                <a:spcPts val="3974"/>
              </a:lnSpc>
              <a:buFont typeface="Arial"/>
              <a:buChar char="•"/>
            </a:pPr>
            <a:r>
              <a:rPr lang="en-US" sz="2838" spc="-56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Do what you need to be a good community member for the space. Is it coffee? Listing things you’re grateful for? Sitting by yourself at breakfast?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5899" y="1295730"/>
            <a:ext cx="5992902" cy="7695540"/>
          </a:xfrm>
          <a:custGeom>
            <a:avLst/>
            <a:gdLst/>
            <a:ahLst/>
            <a:cxnLst/>
            <a:rect l="l" t="t" r="r" b="b"/>
            <a:pathLst>
              <a:path w="5992902" h="7695540">
                <a:moveTo>
                  <a:pt x="0" y="0"/>
                </a:moveTo>
                <a:lnTo>
                  <a:pt x="5992902" y="0"/>
                </a:lnTo>
                <a:lnTo>
                  <a:pt x="5992902" y="7695540"/>
                </a:lnTo>
                <a:lnTo>
                  <a:pt x="0" y="76955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563101" y="876300"/>
            <a:ext cx="8523417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8800"/>
              </a:lnSpc>
              <a:spcBef>
                <a:spcPct val="0"/>
              </a:spcBef>
            </a:pPr>
            <a:r>
              <a:rPr lang="en-US" sz="8000" b="1" spc="-160">
                <a:solidFill>
                  <a:srgbClr val="41634A"/>
                </a:solidFill>
                <a:latin typeface="TT Interphases Mono Bold"/>
                <a:ea typeface="TT Interphases Mono Bold"/>
                <a:cs typeface="TT Interphases Mono Bold"/>
                <a:sym typeface="TT Interphases Mono Bold"/>
              </a:rPr>
              <a:t>Self-Care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96699" y="2114550"/>
            <a:ext cx="10562601" cy="714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spc="-6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During training and the first two weeks of the school year, it can feel hard to make time for:</a:t>
            </a:r>
          </a:p>
          <a:p>
            <a:pPr marL="647703" lvl="1" indent="-323852" algn="l">
              <a:lnSpc>
                <a:spcPts val="3300"/>
              </a:lnSpc>
              <a:buFont typeface="Arial"/>
              <a:buChar char="•"/>
            </a:pPr>
            <a:r>
              <a:rPr lang="en-US" sz="3000" spc="-6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Cooking</a:t>
            </a:r>
          </a:p>
          <a:p>
            <a:pPr marL="647703" lvl="1" indent="-323852" algn="l">
              <a:lnSpc>
                <a:spcPts val="3300"/>
              </a:lnSpc>
              <a:buFont typeface="Arial"/>
              <a:buChar char="•"/>
            </a:pPr>
            <a:r>
              <a:rPr lang="en-US" sz="3000" spc="-6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Cleaning</a:t>
            </a:r>
          </a:p>
          <a:p>
            <a:pPr marL="647703" lvl="1" indent="-323852" algn="l">
              <a:lnSpc>
                <a:spcPts val="3300"/>
              </a:lnSpc>
              <a:buFont typeface="Arial"/>
              <a:buChar char="•"/>
            </a:pPr>
            <a:r>
              <a:rPr lang="en-US" sz="3000" spc="-6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Breaks</a:t>
            </a:r>
          </a:p>
          <a:p>
            <a:pPr marL="647703" lvl="1" indent="-323852" algn="l">
              <a:lnSpc>
                <a:spcPts val="3300"/>
              </a:lnSpc>
              <a:buFont typeface="Arial"/>
              <a:buChar char="•"/>
            </a:pPr>
            <a:r>
              <a:rPr lang="en-US" sz="3000" spc="-6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Sleep</a:t>
            </a:r>
          </a:p>
          <a:p>
            <a:pPr marL="647703" lvl="1" indent="-323852" algn="l">
              <a:lnSpc>
                <a:spcPts val="3300"/>
              </a:lnSpc>
              <a:buFont typeface="Arial"/>
              <a:buChar char="•"/>
            </a:pPr>
            <a:r>
              <a:rPr lang="en-US" sz="3000" spc="-6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Reconnecting with your non-Residence Life community</a:t>
            </a:r>
          </a:p>
          <a:p>
            <a:pPr marL="647703" lvl="1" indent="-323852" algn="l">
              <a:lnSpc>
                <a:spcPts val="3300"/>
              </a:lnSpc>
              <a:buFont typeface="Arial"/>
              <a:buChar char="•"/>
            </a:pPr>
            <a:r>
              <a:rPr lang="en-US" sz="3000" spc="-6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Academic preparations</a:t>
            </a:r>
          </a:p>
          <a:p>
            <a:pPr algn="l">
              <a:lnSpc>
                <a:spcPts val="3300"/>
              </a:lnSpc>
            </a:pPr>
            <a:endParaRPr lang="en-US" sz="3000" spc="-60">
              <a:solidFill>
                <a:srgbClr val="242424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l">
              <a:lnSpc>
                <a:spcPts val="3300"/>
              </a:lnSpc>
            </a:pPr>
            <a:r>
              <a:rPr lang="en-US" sz="3000" spc="-6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Make time each day to think about what you need as a human being. Take intentional time to recharge in whatever way you need. Set boundaries with your time so you can ensure you have space for self-care. Don’t let FOMO win!</a:t>
            </a:r>
          </a:p>
          <a:p>
            <a:pPr algn="l">
              <a:lnSpc>
                <a:spcPts val="3300"/>
              </a:lnSpc>
            </a:pPr>
            <a:endParaRPr lang="en-US" sz="3000" spc="-60">
              <a:solidFill>
                <a:srgbClr val="242424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l">
              <a:lnSpc>
                <a:spcPts val="3300"/>
              </a:lnSpc>
            </a:pPr>
            <a:r>
              <a:rPr lang="en-US" sz="3000" spc="-6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You are responsible to plan well to get enough sleep in, make time to grab breakfast and anything else that you need to be at sessions on time.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496934" y="619125"/>
            <a:ext cx="15500873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b="1" spc="-78">
                <a:solidFill>
                  <a:srgbClr val="41634A"/>
                </a:solidFill>
                <a:latin typeface="TT Interphases Mono Bold"/>
                <a:ea typeface="TT Interphases Mono Bold"/>
                <a:cs typeface="TT Interphases Mono Bold"/>
                <a:sym typeface="TT Interphases Mono Bold"/>
              </a:rPr>
              <a:t>Got questions? We have answers!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62226" y="1628775"/>
            <a:ext cx="11032516" cy="799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4500"/>
              </a:lnSpc>
              <a:buFont typeface="Arial"/>
              <a:buChar char="•"/>
            </a:pPr>
            <a:r>
              <a:rPr lang="en-US" sz="3600" spc="-72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During a session</a:t>
            </a:r>
          </a:p>
          <a:p>
            <a:pPr marL="1554480" lvl="2" indent="-518160" algn="l">
              <a:lnSpc>
                <a:spcPts val="4500"/>
              </a:lnSpc>
              <a:buFont typeface="Arial"/>
              <a:buChar char="⚬"/>
            </a:pPr>
            <a:r>
              <a:rPr lang="en-US" sz="3600" spc="-72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Write your question down and wait patiently for the presenter to:</a:t>
            </a:r>
          </a:p>
          <a:p>
            <a:pPr marL="2331720" lvl="3" indent="-582930" algn="l">
              <a:lnSpc>
                <a:spcPts val="4500"/>
              </a:lnSpc>
              <a:buFont typeface="Arial"/>
              <a:buChar char="￭"/>
            </a:pPr>
            <a:r>
              <a:rPr lang="en-US" sz="3600" spc="-72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Answer it later in the presentation</a:t>
            </a:r>
          </a:p>
          <a:p>
            <a:pPr marL="2331720" lvl="3" indent="-582930" algn="l">
              <a:lnSpc>
                <a:spcPts val="4500"/>
              </a:lnSpc>
              <a:buFont typeface="Arial"/>
              <a:buChar char="￭"/>
            </a:pPr>
            <a:r>
              <a:rPr lang="en-US" sz="3600" spc="-72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Pause for questions</a:t>
            </a:r>
          </a:p>
          <a:p>
            <a:pPr marL="1554480" lvl="2" indent="-518160" algn="l">
              <a:lnSpc>
                <a:spcPts val="4500"/>
              </a:lnSpc>
              <a:buFont typeface="Arial"/>
              <a:buChar char="⚬"/>
            </a:pPr>
            <a:r>
              <a:rPr lang="en-US" sz="3600" spc="-72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Listen carefully and read the provided materials. </a:t>
            </a:r>
          </a:p>
          <a:p>
            <a:pPr marL="777240" lvl="1" indent="-388620" algn="l">
              <a:lnSpc>
                <a:spcPts val="4500"/>
              </a:lnSpc>
              <a:buFont typeface="Arial"/>
              <a:buChar char="•"/>
            </a:pPr>
            <a:r>
              <a:rPr lang="en-US" sz="3600" spc="-72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Outside of sessions</a:t>
            </a:r>
          </a:p>
          <a:p>
            <a:pPr marL="1554480" lvl="2" indent="-518160" algn="l">
              <a:lnSpc>
                <a:spcPts val="4500"/>
              </a:lnSpc>
              <a:buFont typeface="Arial"/>
              <a:buChar char="⚬"/>
            </a:pPr>
            <a:r>
              <a:rPr lang="en-US" sz="3600" spc="-72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Your Seniors, PRAs, and Returners can help answer lots of questions for new RAs, and for each other! </a:t>
            </a:r>
          </a:p>
          <a:p>
            <a:pPr marL="1554480" lvl="2" indent="-518160" algn="l">
              <a:lnSpc>
                <a:spcPts val="4500"/>
              </a:lnSpc>
              <a:buFont typeface="Arial"/>
              <a:buChar char="⚬"/>
            </a:pPr>
            <a:r>
              <a:rPr lang="en-US" sz="3600" spc="-72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RLMs love to help, but we can be hard to catch during training. </a:t>
            </a:r>
          </a:p>
          <a:p>
            <a:pPr marL="1554480" lvl="2" indent="-518160" algn="l">
              <a:lnSpc>
                <a:spcPts val="4500"/>
              </a:lnSpc>
              <a:buFont typeface="Arial"/>
              <a:buChar char="⚬"/>
            </a:pPr>
            <a:r>
              <a:rPr lang="en-US" sz="3600" spc="-72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If it’s a general question, ask a peer first</a:t>
            </a:r>
          </a:p>
          <a:p>
            <a:pPr marL="1554480" lvl="2" indent="-518160" algn="l">
              <a:lnSpc>
                <a:spcPts val="4500"/>
              </a:lnSpc>
              <a:buFont typeface="Arial"/>
              <a:buChar char="⚬"/>
            </a:pPr>
            <a:r>
              <a:rPr lang="en-US" sz="3600" spc="-72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QR codes are around the room for if you have any questions - RLMs will answer them the next day</a:t>
            </a:r>
          </a:p>
        </p:txBody>
      </p:sp>
      <p:sp>
        <p:nvSpPr>
          <p:cNvPr id="7" name="Freeform 7"/>
          <p:cNvSpPr/>
          <p:nvPr/>
        </p:nvSpPr>
        <p:spPr>
          <a:xfrm>
            <a:off x="13890916" y="1647825"/>
            <a:ext cx="3991356" cy="8229600"/>
          </a:xfrm>
          <a:custGeom>
            <a:avLst/>
            <a:gdLst/>
            <a:ahLst/>
            <a:cxnLst/>
            <a:rect l="l" t="t" r="r" b="b"/>
            <a:pathLst>
              <a:path w="3991356" h="8229600">
                <a:moveTo>
                  <a:pt x="0" y="0"/>
                </a:moveTo>
                <a:lnTo>
                  <a:pt x="3991356" y="0"/>
                </a:lnTo>
                <a:lnTo>
                  <a:pt x="39913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428741" y="3171214"/>
            <a:ext cx="11725159" cy="5710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5566" lvl="1" indent="-392783" algn="l">
              <a:lnSpc>
                <a:spcPts val="4548"/>
              </a:lnSpc>
              <a:buFont typeface="Arial"/>
              <a:buChar char="•"/>
            </a:pPr>
            <a:r>
              <a:rPr lang="en-US" sz="3638" b="1" spc="-72">
                <a:solidFill>
                  <a:srgbClr val="242424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Questions related to session content</a:t>
            </a:r>
          </a:p>
          <a:p>
            <a:pPr marL="1571132" lvl="2" indent="-523711" algn="l">
              <a:lnSpc>
                <a:spcPts val="4548"/>
              </a:lnSpc>
              <a:buFont typeface="Arial"/>
              <a:buChar char="⚬"/>
            </a:pPr>
            <a:r>
              <a:rPr lang="en-US" sz="3638" spc="-72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Fill out the training questions survey! Scan the </a:t>
            </a:r>
            <a:r>
              <a:rPr lang="en-US" sz="3638" b="1" spc="-72">
                <a:solidFill>
                  <a:srgbClr val="242424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QR code</a:t>
            </a:r>
            <a:r>
              <a:rPr lang="en-US" sz="3638" spc="-72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and bookmark the survey</a:t>
            </a:r>
          </a:p>
          <a:p>
            <a:pPr marL="1571132" lvl="2" indent="-523711" algn="l">
              <a:lnSpc>
                <a:spcPts val="4548"/>
              </a:lnSpc>
              <a:buFont typeface="Arial"/>
              <a:buChar char="⚬"/>
            </a:pPr>
            <a:r>
              <a:rPr lang="en-US" sz="3638" spc="-72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“What if...” questions</a:t>
            </a:r>
          </a:p>
          <a:p>
            <a:pPr marL="785566" lvl="1" indent="-392783" algn="l">
              <a:lnSpc>
                <a:spcPts val="4548"/>
              </a:lnSpc>
              <a:buFont typeface="Arial"/>
              <a:buChar char="•"/>
            </a:pPr>
            <a:r>
              <a:rPr lang="en-US" sz="3638" b="1" spc="-72">
                <a:solidFill>
                  <a:srgbClr val="242424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Questions related to you as an individual</a:t>
            </a:r>
          </a:p>
          <a:p>
            <a:pPr marL="1571132" lvl="2" indent="-523711" algn="l">
              <a:lnSpc>
                <a:spcPts val="4548"/>
              </a:lnSpc>
              <a:buFont typeface="Arial"/>
              <a:buChar char="⚬"/>
            </a:pPr>
            <a:r>
              <a:rPr lang="en-US" sz="3638" spc="-72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If you need an answer before Move In Day, email your full question to your RLM or try to catch them during training</a:t>
            </a:r>
          </a:p>
          <a:p>
            <a:pPr marL="1571132" lvl="2" indent="-523711" algn="l">
              <a:lnSpc>
                <a:spcPts val="4548"/>
              </a:lnSpc>
              <a:buFont typeface="Arial"/>
              <a:buChar char="⚬"/>
            </a:pPr>
            <a:r>
              <a:rPr lang="en-US" sz="3638" spc="-72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If you don’t need to know before Move In Day, ask your RLM after September 2nd</a:t>
            </a:r>
          </a:p>
        </p:txBody>
      </p:sp>
      <p:sp>
        <p:nvSpPr>
          <p:cNvPr id="6" name="Freeform 6"/>
          <p:cNvSpPr/>
          <p:nvPr/>
        </p:nvSpPr>
        <p:spPr>
          <a:xfrm rot="2700000" flipV="1">
            <a:off x="13992598" y="4420999"/>
            <a:ext cx="3463813" cy="978527"/>
          </a:xfrm>
          <a:custGeom>
            <a:avLst/>
            <a:gdLst/>
            <a:ahLst/>
            <a:cxnLst/>
            <a:rect l="l" t="t" r="r" b="b"/>
            <a:pathLst>
              <a:path w="3463813" h="978527">
                <a:moveTo>
                  <a:pt x="0" y="978528"/>
                </a:moveTo>
                <a:lnTo>
                  <a:pt x="3463813" y="978528"/>
                </a:lnTo>
                <a:lnTo>
                  <a:pt x="3463813" y="0"/>
                </a:lnTo>
                <a:lnTo>
                  <a:pt x="0" y="0"/>
                </a:lnTo>
                <a:lnTo>
                  <a:pt x="0" y="97852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69138" y="6352848"/>
            <a:ext cx="3656935" cy="3656935"/>
          </a:xfrm>
          <a:custGeom>
            <a:avLst/>
            <a:gdLst/>
            <a:ahLst/>
            <a:cxnLst/>
            <a:rect l="l" t="t" r="r" b="b"/>
            <a:pathLst>
              <a:path w="3656935" h="3656935">
                <a:moveTo>
                  <a:pt x="0" y="0"/>
                </a:moveTo>
                <a:lnTo>
                  <a:pt x="3656935" y="0"/>
                </a:lnTo>
                <a:lnTo>
                  <a:pt x="3656935" y="3656935"/>
                </a:lnTo>
                <a:lnTo>
                  <a:pt x="0" y="36569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625201" y="875659"/>
            <a:ext cx="15500873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b="1" spc="-78">
                <a:solidFill>
                  <a:srgbClr val="41634A"/>
                </a:solidFill>
                <a:latin typeface="TT Interphases Mono Bold"/>
                <a:ea typeface="TT Interphases Mono Bold"/>
                <a:cs typeface="TT Interphases Mono Bold"/>
                <a:sym typeface="TT Interphases Mono Bold"/>
              </a:rPr>
              <a:t>Got questions? We have answers!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6822" y="2258922"/>
            <a:ext cx="12817225" cy="6203348"/>
            <a:chOff x="0" y="0"/>
            <a:chExt cx="124556348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24411571" cy="60138657"/>
            </a:xfrm>
            <a:custGeom>
              <a:avLst/>
              <a:gdLst/>
              <a:ahLst/>
              <a:cxnLst/>
              <a:rect l="l" t="t" r="r" b="b"/>
              <a:pathLst>
                <a:path w="124411571" h="60138657">
                  <a:moveTo>
                    <a:pt x="0" y="0"/>
                  </a:moveTo>
                  <a:lnTo>
                    <a:pt x="124411571" y="0"/>
                  </a:lnTo>
                  <a:lnTo>
                    <a:pt x="124411571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24556354" cy="60283434"/>
            </a:xfrm>
            <a:custGeom>
              <a:avLst/>
              <a:gdLst/>
              <a:ahLst/>
              <a:cxnLst/>
              <a:rect l="l" t="t" r="r" b="b"/>
              <a:pathLst>
                <a:path w="124556354" h="60283434">
                  <a:moveTo>
                    <a:pt x="124411569" y="60138655"/>
                  </a:moveTo>
                  <a:lnTo>
                    <a:pt x="124556354" y="60138655"/>
                  </a:lnTo>
                  <a:lnTo>
                    <a:pt x="124556354" y="60283434"/>
                  </a:lnTo>
                  <a:lnTo>
                    <a:pt x="124411569" y="60283434"/>
                  </a:lnTo>
                  <a:lnTo>
                    <a:pt x="124411569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24411569" y="144780"/>
                  </a:moveTo>
                  <a:lnTo>
                    <a:pt x="124556354" y="144780"/>
                  </a:lnTo>
                  <a:lnTo>
                    <a:pt x="124556354" y="60138655"/>
                  </a:lnTo>
                  <a:lnTo>
                    <a:pt x="124411569" y="60138655"/>
                  </a:lnTo>
                  <a:lnTo>
                    <a:pt x="124411569" y="144780"/>
                  </a:lnTo>
                  <a:close/>
                  <a:moveTo>
                    <a:pt x="144780" y="60138655"/>
                  </a:moveTo>
                  <a:lnTo>
                    <a:pt x="124411569" y="60138655"/>
                  </a:lnTo>
                  <a:lnTo>
                    <a:pt x="124411569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24411569" y="0"/>
                  </a:moveTo>
                  <a:lnTo>
                    <a:pt x="124556354" y="0"/>
                  </a:lnTo>
                  <a:lnTo>
                    <a:pt x="124556354" y="144780"/>
                  </a:lnTo>
                  <a:lnTo>
                    <a:pt x="124411569" y="144780"/>
                  </a:lnTo>
                  <a:lnTo>
                    <a:pt x="12441156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4411569" y="0"/>
                  </a:lnTo>
                  <a:lnTo>
                    <a:pt x="12441156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2478236" y="1245796"/>
            <a:ext cx="5213902" cy="7216474"/>
          </a:xfrm>
          <a:custGeom>
            <a:avLst/>
            <a:gdLst/>
            <a:ahLst/>
            <a:cxnLst/>
            <a:rect l="l" t="t" r="r" b="b"/>
            <a:pathLst>
              <a:path w="5213902" h="7216474">
                <a:moveTo>
                  <a:pt x="0" y="0"/>
                </a:moveTo>
                <a:lnTo>
                  <a:pt x="5213902" y="0"/>
                </a:lnTo>
                <a:lnTo>
                  <a:pt x="5213902" y="7216474"/>
                </a:lnTo>
                <a:lnTo>
                  <a:pt x="0" y="7216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87813" y="3157004"/>
            <a:ext cx="11005511" cy="448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4"/>
              </a:lnSpc>
            </a:pPr>
            <a:r>
              <a:rPr lang="en-US" sz="8022" b="1" spc="-160">
                <a:solidFill>
                  <a:srgbClr val="242424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Talk to your neighbour about 3 things you can do for yourself to be at your best during training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6701" y="2065142"/>
            <a:ext cx="5859304" cy="7695540"/>
          </a:xfrm>
          <a:custGeom>
            <a:avLst/>
            <a:gdLst/>
            <a:ahLst/>
            <a:cxnLst/>
            <a:rect l="l" t="t" r="r" b="b"/>
            <a:pathLst>
              <a:path w="5859304" h="7695540">
                <a:moveTo>
                  <a:pt x="0" y="0"/>
                </a:moveTo>
                <a:lnTo>
                  <a:pt x="5859304" y="0"/>
                </a:lnTo>
                <a:lnTo>
                  <a:pt x="5859304" y="7695539"/>
                </a:lnTo>
                <a:lnTo>
                  <a:pt x="0" y="76955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28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50074" y="909441"/>
            <a:ext cx="10409226" cy="634365"/>
            <a:chOff x="0" y="0"/>
            <a:chExt cx="13878968" cy="845820"/>
          </a:xfrm>
        </p:grpSpPr>
        <p:sp>
          <p:nvSpPr>
            <p:cNvPr id="4" name="TextBox 4"/>
            <p:cNvSpPr txBox="1"/>
            <p:nvPr/>
          </p:nvSpPr>
          <p:spPr>
            <a:xfrm>
              <a:off x="1739227" y="19050"/>
              <a:ext cx="12139742" cy="785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4400"/>
                </a:lnSpc>
                <a:spcBef>
                  <a:spcPct val="0"/>
                </a:spcBef>
              </a:pPr>
              <a:r>
                <a:rPr lang="en-US" sz="4000" spc="-80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Check the  </a:t>
              </a:r>
              <a:r>
                <a:rPr lang="en-US" sz="4000" b="1" spc="-80">
                  <a:solidFill>
                    <a:srgbClr val="242424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live </a:t>
              </a:r>
              <a:r>
                <a:rPr lang="en-US" sz="4000" spc="-80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training schedule frequently.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1362351" cy="817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4620"/>
                </a:lnSpc>
                <a:spcBef>
                  <a:spcPct val="0"/>
                </a:spcBef>
              </a:pPr>
              <a:r>
                <a:rPr lang="en-US" sz="4200" b="1" spc="-84">
                  <a:solidFill>
                    <a:srgbClr val="41634A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50074" y="2653531"/>
            <a:ext cx="10674902" cy="1155700"/>
            <a:chOff x="0" y="0"/>
            <a:chExt cx="14233202" cy="1540933"/>
          </a:xfrm>
        </p:grpSpPr>
        <p:sp>
          <p:nvSpPr>
            <p:cNvPr id="7" name="TextBox 7"/>
            <p:cNvSpPr txBox="1"/>
            <p:nvPr/>
          </p:nvSpPr>
          <p:spPr>
            <a:xfrm>
              <a:off x="0" y="28575"/>
              <a:ext cx="1397122" cy="817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4620"/>
                </a:lnSpc>
                <a:spcBef>
                  <a:spcPct val="0"/>
                </a:spcBef>
              </a:pPr>
              <a:r>
                <a:rPr lang="en-US" sz="4200" b="1" spc="-84">
                  <a:solidFill>
                    <a:srgbClr val="41634A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2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783617" y="19050"/>
              <a:ext cx="12449585" cy="1521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4400"/>
                </a:lnSpc>
                <a:spcBef>
                  <a:spcPct val="0"/>
                </a:spcBef>
              </a:pPr>
              <a:r>
                <a:rPr lang="en-US" sz="4000" spc="-80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Check prokan.housing.ubc.ca for training content to follow along during sessions.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850074" y="4399781"/>
            <a:ext cx="10674902" cy="1167063"/>
            <a:chOff x="0" y="0"/>
            <a:chExt cx="14233202" cy="155608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8575"/>
              <a:ext cx="1473620" cy="817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4620"/>
                </a:lnSpc>
                <a:spcBef>
                  <a:spcPct val="0"/>
                </a:spcBef>
              </a:pPr>
              <a:r>
                <a:rPr lang="en-US" sz="4200" b="1" spc="-84">
                  <a:solidFill>
                    <a:srgbClr val="41634A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3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881277" y="34201"/>
              <a:ext cx="12351926" cy="1521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4400"/>
                </a:lnSpc>
                <a:spcBef>
                  <a:spcPct val="0"/>
                </a:spcBef>
              </a:pPr>
              <a:r>
                <a:rPr lang="en-US" sz="4000" spc="-80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Plan your evenings and days off so you can spread out your community prep work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50074" y="6326084"/>
            <a:ext cx="10674902" cy="1155700"/>
            <a:chOff x="0" y="0"/>
            <a:chExt cx="14233202" cy="154093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8575"/>
              <a:ext cx="1511231" cy="817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4620"/>
                </a:lnSpc>
                <a:spcBef>
                  <a:spcPct val="0"/>
                </a:spcBef>
              </a:pPr>
              <a:r>
                <a:rPr lang="en-US" sz="4200" b="1" spc="-84">
                  <a:solidFill>
                    <a:srgbClr val="41634A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4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929293" y="19050"/>
              <a:ext cx="12303910" cy="1521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4400"/>
                </a:lnSpc>
                <a:spcBef>
                  <a:spcPct val="0"/>
                </a:spcBef>
              </a:pPr>
              <a:r>
                <a:rPr lang="en-US" sz="4000" spc="-80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Listen to your body - do you need sleep? Food? Water? A break?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39095" y="966591"/>
            <a:ext cx="6733014" cy="836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489"/>
              </a:lnSpc>
              <a:spcBef>
                <a:spcPct val="0"/>
              </a:spcBef>
            </a:pPr>
            <a:r>
              <a:rPr lang="en-US" sz="5899" b="1" spc="-117">
                <a:solidFill>
                  <a:srgbClr val="41634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General Guidelines: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47564" y="2041826"/>
            <a:ext cx="12316234" cy="6203348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81185" y="2041826"/>
            <a:ext cx="6313840" cy="6203348"/>
          </a:xfrm>
          <a:custGeom>
            <a:avLst/>
            <a:gdLst/>
            <a:ahLst/>
            <a:cxnLst/>
            <a:rect l="l" t="t" r="r" b="b"/>
            <a:pathLst>
              <a:path w="6313840" h="6203348">
                <a:moveTo>
                  <a:pt x="0" y="0"/>
                </a:moveTo>
                <a:lnTo>
                  <a:pt x="6313840" y="0"/>
                </a:lnTo>
                <a:lnTo>
                  <a:pt x="6313840" y="6203348"/>
                </a:lnTo>
                <a:lnTo>
                  <a:pt x="0" y="6203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795025" y="2764789"/>
            <a:ext cx="9523931" cy="4833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0"/>
              </a:lnSpc>
            </a:pPr>
            <a:r>
              <a:rPr lang="en-US" sz="8600" b="1" spc="-645">
                <a:solidFill>
                  <a:srgbClr val="242424"/>
                </a:solidFill>
                <a:latin typeface="TT Interphases Mono Bold"/>
                <a:ea typeface="TT Interphases Mono Bold"/>
                <a:cs typeface="TT Interphases Mono Bold"/>
                <a:sym typeface="TT Interphases Mono Bold"/>
              </a:rPr>
              <a:t>Let’s talk about what you need to do before move in!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6701" y="2065142"/>
            <a:ext cx="5859304" cy="7695540"/>
          </a:xfrm>
          <a:custGeom>
            <a:avLst/>
            <a:gdLst/>
            <a:ahLst/>
            <a:cxnLst/>
            <a:rect l="l" t="t" r="r" b="b"/>
            <a:pathLst>
              <a:path w="5859304" h="7695540">
                <a:moveTo>
                  <a:pt x="0" y="0"/>
                </a:moveTo>
                <a:lnTo>
                  <a:pt x="5859304" y="0"/>
                </a:lnTo>
                <a:lnTo>
                  <a:pt x="5859304" y="7695539"/>
                </a:lnTo>
                <a:lnTo>
                  <a:pt x="0" y="76955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28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66773" y="1803521"/>
            <a:ext cx="10409226" cy="634365"/>
            <a:chOff x="0" y="0"/>
            <a:chExt cx="13878968" cy="845820"/>
          </a:xfrm>
        </p:grpSpPr>
        <p:sp>
          <p:nvSpPr>
            <p:cNvPr id="4" name="TextBox 4"/>
            <p:cNvSpPr txBox="1"/>
            <p:nvPr/>
          </p:nvSpPr>
          <p:spPr>
            <a:xfrm>
              <a:off x="1739227" y="19050"/>
              <a:ext cx="12139742" cy="785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4400"/>
                </a:lnSpc>
                <a:spcBef>
                  <a:spcPct val="0"/>
                </a:spcBef>
              </a:pPr>
              <a:r>
                <a:rPr lang="en-US" sz="4000" spc="-80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Door Tags (make 55-60 so you have extra)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1362351" cy="817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4620"/>
                </a:lnSpc>
                <a:spcBef>
                  <a:spcPct val="0"/>
                </a:spcBef>
              </a:pPr>
              <a:r>
                <a:rPr lang="en-US" sz="4200" b="1" spc="-84">
                  <a:solidFill>
                    <a:srgbClr val="41634A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66773" y="2815560"/>
            <a:ext cx="10674902" cy="634365"/>
            <a:chOff x="0" y="0"/>
            <a:chExt cx="14233202" cy="845820"/>
          </a:xfrm>
        </p:grpSpPr>
        <p:sp>
          <p:nvSpPr>
            <p:cNvPr id="7" name="TextBox 7"/>
            <p:cNvSpPr txBox="1"/>
            <p:nvPr/>
          </p:nvSpPr>
          <p:spPr>
            <a:xfrm>
              <a:off x="0" y="28575"/>
              <a:ext cx="1473620" cy="817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4620"/>
                </a:lnSpc>
                <a:spcBef>
                  <a:spcPct val="0"/>
                </a:spcBef>
              </a:pPr>
              <a:r>
                <a:rPr lang="en-US" sz="4200" b="1" spc="-84">
                  <a:solidFill>
                    <a:srgbClr val="41634A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2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81277" y="34201"/>
              <a:ext cx="12351926" cy="785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4400"/>
                </a:lnSpc>
                <a:spcBef>
                  <a:spcPct val="0"/>
                </a:spcBef>
              </a:pPr>
              <a:r>
                <a:rPr lang="en-US" sz="4000" spc="-80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About Me Board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866773" y="3735675"/>
            <a:ext cx="10674902" cy="634365"/>
            <a:chOff x="0" y="0"/>
            <a:chExt cx="14233202" cy="84582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8575"/>
              <a:ext cx="1511231" cy="817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4620"/>
                </a:lnSpc>
                <a:spcBef>
                  <a:spcPct val="0"/>
                </a:spcBef>
              </a:pPr>
              <a:r>
                <a:rPr lang="en-US" sz="4200" b="1" spc="-84">
                  <a:solidFill>
                    <a:srgbClr val="41634A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3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929293" y="19050"/>
              <a:ext cx="12303910" cy="785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4400"/>
                </a:lnSpc>
                <a:spcBef>
                  <a:spcPct val="0"/>
                </a:spcBef>
              </a:pPr>
              <a:r>
                <a:rPr lang="en-US" sz="4000" spc="-80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In/Out Board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66773" y="4837221"/>
            <a:ext cx="10674902" cy="1075690"/>
            <a:chOff x="0" y="0"/>
            <a:chExt cx="14233202" cy="143425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8575"/>
              <a:ext cx="1473620" cy="817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4620"/>
                </a:lnSpc>
                <a:spcBef>
                  <a:spcPct val="0"/>
                </a:spcBef>
              </a:pPr>
              <a:r>
                <a:rPr lang="en-US" sz="4200" b="1" spc="-84">
                  <a:solidFill>
                    <a:srgbClr val="41634A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4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81277" y="38100"/>
              <a:ext cx="12351926" cy="1396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4069"/>
                </a:lnSpc>
                <a:spcBef>
                  <a:spcPct val="0"/>
                </a:spcBef>
              </a:pPr>
              <a:r>
                <a:rPr lang="en-US" sz="3699" spc="-73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Decorations for the lounge, hallway, and laundry room (Cascades: make welcome banners)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38980" y="747516"/>
            <a:ext cx="14398178" cy="836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489"/>
              </a:lnSpc>
              <a:spcBef>
                <a:spcPct val="0"/>
              </a:spcBef>
            </a:pPr>
            <a:r>
              <a:rPr lang="en-US" sz="5899" b="1" spc="-117">
                <a:solidFill>
                  <a:srgbClr val="41634A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Community Preparations - Required Tasks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866773" y="6232495"/>
            <a:ext cx="11042295" cy="1075690"/>
            <a:chOff x="0" y="0"/>
            <a:chExt cx="14723060" cy="1434253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30175"/>
              <a:ext cx="1526642" cy="817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4620"/>
                </a:lnSpc>
                <a:spcBef>
                  <a:spcPct val="0"/>
                </a:spcBef>
              </a:pPr>
              <a:r>
                <a:rPr lang="en-US" sz="4200" b="1" spc="-84">
                  <a:solidFill>
                    <a:srgbClr val="41634A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5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926701" y="38100"/>
              <a:ext cx="12796360" cy="1396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4069"/>
                </a:lnSpc>
                <a:spcBef>
                  <a:spcPct val="0"/>
                </a:spcBef>
              </a:pPr>
              <a:r>
                <a:rPr lang="en-US" sz="3699" spc="-73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Advertisements for your first community meeting (on August 31st between 4:30 and 6PM)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866773" y="7593935"/>
            <a:ext cx="10674902" cy="634365"/>
            <a:chOff x="0" y="0"/>
            <a:chExt cx="14233202" cy="84582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28575"/>
              <a:ext cx="1473620" cy="817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4620"/>
                </a:lnSpc>
                <a:spcBef>
                  <a:spcPct val="0"/>
                </a:spcBef>
              </a:pPr>
              <a:r>
                <a:rPr lang="en-US" sz="4200" b="1" spc="-84">
                  <a:solidFill>
                    <a:srgbClr val="41634A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6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881277" y="19050"/>
              <a:ext cx="12351926" cy="785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4400"/>
                </a:lnSpc>
                <a:spcBef>
                  <a:spcPct val="0"/>
                </a:spcBef>
              </a:pPr>
              <a:r>
                <a:rPr lang="en-US" sz="4000" spc="-80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Optional: Welcome letter for your residents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4184924" y="5790479"/>
            <a:ext cx="4103076" cy="4496521"/>
          </a:xfrm>
          <a:custGeom>
            <a:avLst/>
            <a:gdLst/>
            <a:ahLst/>
            <a:cxnLst/>
            <a:rect l="l" t="t" r="r" b="b"/>
            <a:pathLst>
              <a:path w="4103076" h="4496521">
                <a:moveTo>
                  <a:pt x="0" y="0"/>
                </a:moveTo>
                <a:lnTo>
                  <a:pt x="4103076" y="0"/>
                </a:lnTo>
                <a:lnTo>
                  <a:pt x="4103076" y="4496521"/>
                </a:lnTo>
                <a:lnTo>
                  <a:pt x="0" y="44965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954300" y="586740"/>
            <a:ext cx="13396059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260"/>
              </a:lnSpc>
              <a:spcBef>
                <a:spcPct val="0"/>
              </a:spcBef>
            </a:pPr>
            <a:r>
              <a:rPr lang="en-US" sz="6600" b="1" spc="-132">
                <a:solidFill>
                  <a:srgbClr val="41634A"/>
                </a:solidFill>
                <a:latin typeface="TT Interphases Mono Bold"/>
                <a:ea typeface="TT Interphases Mono Bold"/>
                <a:cs typeface="TT Interphases Mono Bold"/>
                <a:sym typeface="TT Interphases Mono Bold"/>
              </a:rPr>
              <a:t>PRIORITIZING COMMUNITY PREP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70603" y="3044616"/>
            <a:ext cx="12559255" cy="648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2851" lvl="1" indent="-306425" algn="l">
              <a:lnSpc>
                <a:spcPts val="4286"/>
              </a:lnSpc>
              <a:buFont typeface="Arial"/>
              <a:buChar char="•"/>
            </a:pPr>
            <a:r>
              <a:rPr lang="en-US" sz="2838" b="1" spc="-56">
                <a:solidFill>
                  <a:srgbClr val="242424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By the end of the day on August 25th:</a:t>
            </a:r>
          </a:p>
          <a:p>
            <a:pPr marL="1225701" lvl="2" indent="-408567" algn="l">
              <a:lnSpc>
                <a:spcPts val="4286"/>
              </a:lnSpc>
              <a:buFont typeface="Arial"/>
              <a:buChar char="⚬"/>
            </a:pPr>
            <a:r>
              <a:rPr lang="en-US" sz="2838" spc="-56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Door tags are up with names on them </a:t>
            </a:r>
          </a:p>
          <a:p>
            <a:pPr marL="1225701" lvl="2" indent="-408567" algn="l">
              <a:lnSpc>
                <a:spcPts val="4286"/>
              </a:lnSpc>
              <a:buFont typeface="Arial"/>
              <a:buChar char="⚬"/>
            </a:pPr>
            <a:r>
              <a:rPr lang="en-US" sz="2838" spc="-56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Room Fill items are placed on the desk in each room</a:t>
            </a:r>
          </a:p>
          <a:p>
            <a:pPr marL="1225701" lvl="2" indent="-408567" algn="l">
              <a:lnSpc>
                <a:spcPts val="4286"/>
              </a:lnSpc>
              <a:buFont typeface="Arial"/>
              <a:buChar char="⚬"/>
            </a:pPr>
            <a:r>
              <a:rPr lang="en-US" sz="2838" spc="-56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About Me and In/Out Boards are up on or beside your door</a:t>
            </a:r>
          </a:p>
          <a:p>
            <a:pPr marL="1225701" lvl="2" indent="-408567" algn="l">
              <a:lnSpc>
                <a:spcPts val="4286"/>
              </a:lnSpc>
              <a:buFont typeface="Arial"/>
              <a:buChar char="⚬"/>
            </a:pPr>
            <a:r>
              <a:rPr lang="en-US" sz="2838" spc="-56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Posters given to you with room fill items are distributed down your hallway/hung in Cascades laundry rooms</a:t>
            </a:r>
          </a:p>
          <a:p>
            <a:pPr marL="612851" lvl="1" indent="-306425" algn="l">
              <a:lnSpc>
                <a:spcPts val="4286"/>
              </a:lnSpc>
              <a:buFont typeface="Arial"/>
              <a:buChar char="•"/>
            </a:pPr>
            <a:r>
              <a:rPr lang="en-US" sz="2838" b="1" spc="-56">
                <a:solidFill>
                  <a:srgbClr val="242424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By the end of the day on August 28th:</a:t>
            </a:r>
          </a:p>
          <a:p>
            <a:pPr marL="1225701" lvl="2" indent="-408567" algn="l">
              <a:lnSpc>
                <a:spcPts val="4286"/>
              </a:lnSpc>
              <a:buFont typeface="Arial"/>
              <a:buChar char="⚬"/>
            </a:pPr>
            <a:r>
              <a:rPr lang="en-US" sz="2838" spc="-56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Community decorations for the lounge, hallway, and laundry room are up</a:t>
            </a:r>
          </a:p>
          <a:p>
            <a:pPr marL="1225701" lvl="2" indent="-408567" algn="l">
              <a:lnSpc>
                <a:spcPts val="4286"/>
              </a:lnSpc>
              <a:buFont typeface="Arial"/>
              <a:buChar char="⚬"/>
            </a:pPr>
            <a:r>
              <a:rPr lang="en-US" sz="2838" spc="-56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Advertisements for the Move-In Day community meeting are up</a:t>
            </a:r>
          </a:p>
          <a:p>
            <a:pPr marL="1225701" lvl="2" indent="-408567" algn="l">
              <a:lnSpc>
                <a:spcPts val="4286"/>
              </a:lnSpc>
              <a:buFont typeface="Arial"/>
              <a:buChar char="⚬"/>
            </a:pPr>
            <a:r>
              <a:rPr lang="en-US" sz="2838" spc="-56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Welcome letters (optional) are on or under doors</a:t>
            </a:r>
          </a:p>
          <a:p>
            <a:pPr marL="1225701" lvl="2" indent="-408567" algn="l">
              <a:lnSpc>
                <a:spcPts val="4286"/>
              </a:lnSpc>
              <a:buFont typeface="Arial"/>
              <a:buChar char="⚬"/>
            </a:pPr>
            <a:r>
              <a:rPr lang="en-US" sz="2838" spc="-56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Those who are making a bulletin board for September have finished and put up their bulletin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54300" y="1759286"/>
            <a:ext cx="13878531" cy="1111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3538" b="1" spc="-70">
                <a:solidFill>
                  <a:srgbClr val="242424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The first group of students move in on August 26th for Jump Start. Your community prep must be done by then.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5309" y="8660204"/>
            <a:ext cx="19178618" cy="2932492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4995289" y="1033607"/>
            <a:ext cx="2633472" cy="8229600"/>
          </a:xfrm>
          <a:custGeom>
            <a:avLst/>
            <a:gdLst/>
            <a:ahLst/>
            <a:cxnLst/>
            <a:rect l="l" t="t" r="r" b="b"/>
            <a:pathLst>
              <a:path w="2633472" h="8229600">
                <a:moveTo>
                  <a:pt x="0" y="0"/>
                </a:moveTo>
                <a:lnTo>
                  <a:pt x="2633472" y="0"/>
                </a:lnTo>
                <a:lnTo>
                  <a:pt x="263347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89258" y="3410114"/>
            <a:ext cx="3443120" cy="5848186"/>
          </a:xfrm>
          <a:custGeom>
            <a:avLst/>
            <a:gdLst/>
            <a:ahLst/>
            <a:cxnLst/>
            <a:rect l="l" t="t" r="r" b="b"/>
            <a:pathLst>
              <a:path w="3443120" h="5848186">
                <a:moveTo>
                  <a:pt x="0" y="0"/>
                </a:moveTo>
                <a:lnTo>
                  <a:pt x="3443120" y="0"/>
                </a:lnTo>
                <a:lnTo>
                  <a:pt x="3443120" y="5848186"/>
                </a:lnTo>
                <a:lnTo>
                  <a:pt x="0" y="58481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932378" y="2723449"/>
            <a:ext cx="10829116" cy="544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Keep your door tags simple - you need to make a lot of them and will cut them by hand!</a:t>
            </a:r>
          </a:p>
          <a:p>
            <a:pPr algn="l">
              <a:lnSpc>
                <a:spcPts val="1950"/>
              </a:lnSpc>
            </a:pPr>
            <a:endParaRPr lang="en-US" sz="3000">
              <a:solidFill>
                <a:srgbClr val="242424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Look ahead at the schedule and set deadlines for yourself (i.e., I will finish my door tags by August 22nd)</a:t>
            </a:r>
          </a:p>
          <a:p>
            <a:pPr algn="l">
              <a:lnSpc>
                <a:spcPts val="1950"/>
              </a:lnSpc>
            </a:pPr>
            <a:endParaRPr lang="en-US" sz="3000">
              <a:solidFill>
                <a:srgbClr val="242424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Set yourself up for success - plan to work in environments that work well for you</a:t>
            </a:r>
          </a:p>
          <a:p>
            <a:pPr algn="l">
              <a:lnSpc>
                <a:spcPts val="1950"/>
              </a:lnSpc>
            </a:pPr>
            <a:endParaRPr lang="en-US" sz="3000">
              <a:solidFill>
                <a:srgbClr val="242424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Play to your strengths - don’t plan to do something that you know will be challenging for you unless you have time to learn a new skill</a:t>
            </a:r>
          </a:p>
          <a:p>
            <a:pPr algn="l">
              <a:lnSpc>
                <a:spcPts val="1950"/>
              </a:lnSpc>
            </a:pPr>
            <a:endParaRPr lang="en-US" sz="3000">
              <a:solidFill>
                <a:srgbClr val="242424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Teams win and lose together. Offer and ask for help!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58915" y="1021014"/>
            <a:ext cx="11702579" cy="125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9680"/>
              </a:lnSpc>
              <a:spcBef>
                <a:spcPct val="0"/>
              </a:spcBef>
            </a:pPr>
            <a:r>
              <a:rPr lang="en-US" sz="8800" b="1" spc="-175">
                <a:solidFill>
                  <a:srgbClr val="41634A"/>
                </a:solidFill>
                <a:latin typeface="TT Interphases Mono Bold"/>
                <a:ea typeface="TT Interphases Mono Bold"/>
                <a:cs typeface="TT Interphases Mono Bold"/>
                <a:sym typeface="TT Interphases Mono Bold"/>
              </a:rPr>
              <a:t>Tips and Tricks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43066" y="2041826"/>
            <a:ext cx="12316234" cy="6203348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37355" y="1028700"/>
            <a:ext cx="5213902" cy="7216474"/>
          </a:xfrm>
          <a:custGeom>
            <a:avLst/>
            <a:gdLst/>
            <a:ahLst/>
            <a:cxnLst/>
            <a:rect l="l" t="t" r="r" b="b"/>
            <a:pathLst>
              <a:path w="5213902" h="7216474">
                <a:moveTo>
                  <a:pt x="0" y="0"/>
                </a:moveTo>
                <a:lnTo>
                  <a:pt x="5213902" y="0"/>
                </a:lnTo>
                <a:lnTo>
                  <a:pt x="5213902" y="7216474"/>
                </a:lnTo>
                <a:lnTo>
                  <a:pt x="0" y="7216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253789" y="3449637"/>
            <a:ext cx="9694788" cy="341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 b="1" spc="-70">
                <a:solidFill>
                  <a:srgbClr val="242424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Our expectations of you during training are based on a few basic values:</a:t>
            </a:r>
          </a:p>
          <a:p>
            <a:pPr marL="755651" lvl="1" indent="-377825" algn="l">
              <a:lnSpc>
                <a:spcPts val="3850"/>
              </a:lnSpc>
              <a:buFont typeface="Arial"/>
              <a:buChar char="•"/>
            </a:pPr>
            <a:r>
              <a:rPr lang="en-US" sz="3500" spc="-7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Respect </a:t>
            </a:r>
          </a:p>
          <a:p>
            <a:pPr marL="755651" lvl="1" indent="-377825" algn="l">
              <a:lnSpc>
                <a:spcPts val="3850"/>
              </a:lnSpc>
              <a:buFont typeface="Arial"/>
              <a:buChar char="•"/>
            </a:pPr>
            <a:r>
              <a:rPr lang="en-US" sz="3500" spc="-7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Punctuality</a:t>
            </a:r>
          </a:p>
          <a:p>
            <a:pPr marL="755651" lvl="1" indent="-377825" algn="l">
              <a:lnSpc>
                <a:spcPts val="3850"/>
              </a:lnSpc>
              <a:buFont typeface="Arial"/>
              <a:buChar char="•"/>
            </a:pPr>
            <a:r>
              <a:rPr lang="en-US" sz="3500" spc="-7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Curiousity</a:t>
            </a:r>
          </a:p>
          <a:p>
            <a:pPr marL="755651" lvl="1" indent="-377825" algn="l">
              <a:lnSpc>
                <a:spcPts val="3850"/>
              </a:lnSpc>
              <a:buFont typeface="Arial"/>
              <a:buChar char="•"/>
            </a:pPr>
            <a:r>
              <a:rPr lang="en-US" sz="3500" spc="-7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Personal Responsibility &amp; Ownership</a:t>
            </a:r>
          </a:p>
          <a:p>
            <a:pPr marL="755651" lvl="1" indent="-377825" algn="l">
              <a:lnSpc>
                <a:spcPts val="3850"/>
              </a:lnSpc>
              <a:buFont typeface="Arial"/>
              <a:buChar char="•"/>
            </a:pPr>
            <a:r>
              <a:rPr lang="en-US" sz="3500" spc="-7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Accountability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624446" y="1028700"/>
            <a:ext cx="5945886" cy="8229600"/>
          </a:xfrm>
          <a:custGeom>
            <a:avLst/>
            <a:gdLst/>
            <a:ahLst/>
            <a:cxnLst/>
            <a:rect l="l" t="t" r="r" b="b"/>
            <a:pathLst>
              <a:path w="5945886" h="8229600">
                <a:moveTo>
                  <a:pt x="0" y="0"/>
                </a:moveTo>
                <a:lnTo>
                  <a:pt x="5945886" y="0"/>
                </a:lnTo>
                <a:lnTo>
                  <a:pt x="59458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144000" y="1104900"/>
            <a:ext cx="8546233" cy="1222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2"/>
              </a:lnSpc>
            </a:pPr>
            <a:r>
              <a:rPr lang="en-US" sz="8529">
                <a:solidFill>
                  <a:srgbClr val="41634A"/>
                </a:solidFill>
                <a:latin typeface="TT Interphases Mono"/>
                <a:ea typeface="TT Interphases Mono"/>
                <a:cs typeface="TT Interphases Mono"/>
                <a:sym typeface="TT Interphases Mono"/>
              </a:rPr>
              <a:t>Recap: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2404355"/>
            <a:ext cx="8466156" cy="717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375"/>
              </a:lnSpc>
              <a:buFont typeface="Arial"/>
              <a:buChar char="•"/>
            </a:pPr>
            <a:r>
              <a:rPr lang="en-US" sz="3500" spc="-7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Be on time to sessions</a:t>
            </a:r>
          </a:p>
          <a:p>
            <a:pPr marL="755651" lvl="1" indent="-377825" algn="l">
              <a:lnSpc>
                <a:spcPts val="4375"/>
              </a:lnSpc>
              <a:buFont typeface="Arial"/>
              <a:buChar char="•"/>
            </a:pPr>
            <a:r>
              <a:rPr lang="en-US" sz="3500" spc="-7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Nut-free snacks only</a:t>
            </a:r>
          </a:p>
          <a:p>
            <a:pPr marL="755651" lvl="1" indent="-377825" algn="l">
              <a:lnSpc>
                <a:spcPts val="4375"/>
              </a:lnSpc>
              <a:buFont typeface="Arial"/>
              <a:buChar char="•"/>
            </a:pPr>
            <a:r>
              <a:rPr lang="en-US" sz="3500" spc="-7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Use your devices appropriately</a:t>
            </a:r>
          </a:p>
          <a:p>
            <a:pPr marL="755651" lvl="1" indent="-377825" algn="l">
              <a:lnSpc>
                <a:spcPts val="4375"/>
              </a:lnSpc>
              <a:buFont typeface="Arial"/>
              <a:buChar char="•"/>
            </a:pPr>
            <a:r>
              <a:rPr lang="en-US" sz="3500" spc="-7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Take responsibility for your own behaviour and needs</a:t>
            </a:r>
          </a:p>
          <a:p>
            <a:pPr marL="755651" lvl="1" indent="-377825" algn="l">
              <a:lnSpc>
                <a:spcPts val="4375"/>
              </a:lnSpc>
              <a:buFont typeface="Arial"/>
              <a:buChar char="•"/>
            </a:pPr>
            <a:r>
              <a:rPr lang="en-US" sz="3500" spc="-7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Bring what you need for the full day with you in the morning</a:t>
            </a:r>
          </a:p>
          <a:p>
            <a:pPr marL="755651" lvl="1" indent="-377825" algn="l">
              <a:lnSpc>
                <a:spcPts val="4375"/>
              </a:lnSpc>
              <a:buFont typeface="Arial"/>
              <a:buChar char="•"/>
            </a:pPr>
            <a:r>
              <a:rPr lang="en-US" sz="3500" spc="-7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Don’t talk when the presenter is talking</a:t>
            </a:r>
          </a:p>
          <a:p>
            <a:pPr marL="755651" lvl="1" indent="-377825" algn="l">
              <a:lnSpc>
                <a:spcPts val="4375"/>
              </a:lnSpc>
              <a:buFont typeface="Arial"/>
              <a:buChar char="•"/>
            </a:pPr>
            <a:r>
              <a:rPr lang="en-US" sz="3500" spc="-7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Don’t work on community prep during training sessions</a:t>
            </a:r>
          </a:p>
          <a:p>
            <a:pPr marL="755651" lvl="1" indent="-377825" algn="l">
              <a:lnSpc>
                <a:spcPts val="4375"/>
              </a:lnSpc>
              <a:buFont typeface="Arial"/>
              <a:buChar char="•"/>
            </a:pPr>
            <a:r>
              <a:rPr lang="en-US" sz="3500" spc="-70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Ask for help when you need it. You are your own best advocate.</a:t>
            </a:r>
          </a:p>
          <a:p>
            <a:pPr marL="755651" lvl="1" indent="-377825" algn="l">
              <a:lnSpc>
                <a:spcPts val="4375"/>
              </a:lnSpc>
              <a:buFont typeface="Arial"/>
              <a:buChar char="•"/>
            </a:pPr>
            <a:r>
              <a:rPr lang="en-US" sz="3500" b="1" spc="-70">
                <a:solidFill>
                  <a:srgbClr val="242424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Wear your name tag! There are 85 of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34030" y="1028700"/>
            <a:ext cx="7509510" cy="8229600"/>
          </a:xfrm>
          <a:custGeom>
            <a:avLst/>
            <a:gdLst/>
            <a:ahLst/>
            <a:cxnLst/>
            <a:rect l="l" t="t" r="r" b="b"/>
            <a:pathLst>
              <a:path w="7509510" h="8229600">
                <a:moveTo>
                  <a:pt x="0" y="0"/>
                </a:moveTo>
                <a:lnTo>
                  <a:pt x="7509510" y="0"/>
                </a:lnTo>
                <a:lnTo>
                  <a:pt x="750951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494074" y="2120684"/>
            <a:ext cx="7765226" cy="7836331"/>
            <a:chOff x="0" y="0"/>
            <a:chExt cx="10353634" cy="10448442"/>
          </a:xfrm>
        </p:grpSpPr>
        <p:sp>
          <p:nvSpPr>
            <p:cNvPr id="7" name="TextBox 7"/>
            <p:cNvSpPr txBox="1"/>
            <p:nvPr/>
          </p:nvSpPr>
          <p:spPr>
            <a:xfrm>
              <a:off x="0" y="85725"/>
              <a:ext cx="10353634" cy="1701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9680"/>
                </a:lnSpc>
                <a:spcBef>
                  <a:spcPct val="0"/>
                </a:spcBef>
              </a:pPr>
              <a:r>
                <a:rPr lang="en-US" sz="8800" b="1" spc="-175">
                  <a:solidFill>
                    <a:srgbClr val="41634A"/>
                  </a:solidFill>
                  <a:latin typeface="TT Interphases Mono Bold"/>
                  <a:ea typeface="TT Interphases Mono Bold"/>
                  <a:cs typeface="TT Interphases Mono Bold"/>
                  <a:sym typeface="TT Interphases Mono Bold"/>
                </a:rPr>
                <a:t>RESPECT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22488" y="3290625"/>
              <a:ext cx="9708659" cy="7157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12851" lvl="1" indent="-306425" algn="l">
                <a:lnSpc>
                  <a:spcPts val="3548"/>
                </a:lnSpc>
                <a:buFont typeface="Arial"/>
                <a:buChar char="•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Pay attention to the speaker.</a:t>
              </a:r>
            </a:p>
            <a:p>
              <a:pPr marL="612851" lvl="1" indent="-306425" algn="l">
                <a:lnSpc>
                  <a:spcPts val="3548"/>
                </a:lnSpc>
                <a:buFont typeface="Arial"/>
                <a:buChar char="•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If you need to have an urgent conversation, we have rooms ART 366, 376, 386 and 382 booked for the training period.</a:t>
              </a:r>
            </a:p>
            <a:p>
              <a:pPr marL="612851" lvl="1" indent="-306425" algn="l">
                <a:lnSpc>
                  <a:spcPts val="3548"/>
                </a:lnSpc>
                <a:buFont typeface="Arial"/>
                <a:buChar char="•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Classroom time is for classroom content and discussions - there is time saved on the schdule for community work.</a:t>
              </a:r>
            </a:p>
            <a:p>
              <a:pPr marL="612851" lvl="1" indent="-306425" algn="l">
                <a:lnSpc>
                  <a:spcPts val="3548"/>
                </a:lnSpc>
                <a:buFont typeface="Arial"/>
                <a:buChar char="•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Appropriate use of devices during sessions</a:t>
              </a:r>
            </a:p>
            <a:p>
              <a:pPr marL="612851" lvl="1" indent="-306425" algn="l">
                <a:lnSpc>
                  <a:spcPts val="3548"/>
                </a:lnSpc>
                <a:buFont typeface="Arial"/>
                <a:buChar char="•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Display active and attentive listening</a:t>
              </a:r>
            </a:p>
            <a:p>
              <a:pPr marL="612851" lvl="1" indent="-306425" algn="l">
                <a:lnSpc>
                  <a:spcPts val="3548"/>
                </a:lnSpc>
                <a:buFont typeface="Arial"/>
                <a:buChar char="•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Respect other people’s needs and boundaries</a:t>
              </a:r>
            </a:p>
            <a:p>
              <a:pPr marL="1225701" lvl="2" indent="-408567" algn="l">
                <a:lnSpc>
                  <a:spcPts val="3548"/>
                </a:lnSpc>
                <a:buFont typeface="Arial"/>
                <a:buChar char="⚬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On that note, if you’re bringing your own food, ensure it is nut-free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50250" y="2197763"/>
              <a:ext cx="10053134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60"/>
                </a:lnSpc>
              </a:pPr>
              <a:r>
                <a:rPr lang="en-US" sz="3200" b="1">
                  <a:solidFill>
                    <a:srgbClr val="242424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FOR EACH OTHER, FOR THE SPEAKER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47034" y="424594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0676106" y="1028700"/>
            <a:ext cx="4639437" cy="8229600"/>
          </a:xfrm>
          <a:custGeom>
            <a:avLst/>
            <a:gdLst/>
            <a:ahLst/>
            <a:cxnLst/>
            <a:rect l="l" t="t" r="r" b="b"/>
            <a:pathLst>
              <a:path w="4639437" h="8229600">
                <a:moveTo>
                  <a:pt x="0" y="0"/>
                </a:moveTo>
                <a:lnTo>
                  <a:pt x="4639437" y="0"/>
                </a:lnTo>
                <a:lnTo>
                  <a:pt x="463943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81070"/>
            <a:ext cx="9358716" cy="8229509"/>
            <a:chOff x="0" y="0"/>
            <a:chExt cx="12478287" cy="10972679"/>
          </a:xfrm>
        </p:grpSpPr>
        <p:sp>
          <p:nvSpPr>
            <p:cNvPr id="7" name="TextBox 7"/>
            <p:cNvSpPr txBox="1"/>
            <p:nvPr/>
          </p:nvSpPr>
          <p:spPr>
            <a:xfrm>
              <a:off x="0" y="85725"/>
              <a:ext cx="12478287" cy="3339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9680"/>
                </a:lnSpc>
                <a:spcBef>
                  <a:spcPct val="0"/>
                </a:spcBef>
              </a:pPr>
              <a:r>
                <a:rPr lang="en-US" sz="8800" b="1" spc="-175">
                  <a:solidFill>
                    <a:srgbClr val="41634A"/>
                  </a:solidFill>
                  <a:latin typeface="TT Interphases Mono Bold"/>
                  <a:ea typeface="TT Interphases Mono Bold"/>
                  <a:cs typeface="TT Interphases Mono Bold"/>
                  <a:sym typeface="TT Interphases Mono Bold"/>
                </a:rPr>
                <a:t>DEVICE USE AND ATTENTION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8665" y="3814863"/>
              <a:ext cx="11700958" cy="7157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48"/>
                </a:lnSpc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You’ll likely bring a laptop or tablet to take notes.</a:t>
              </a:r>
            </a:p>
            <a:p>
              <a:pPr algn="l">
                <a:lnSpc>
                  <a:spcPts val="3548"/>
                </a:lnSpc>
              </a:pPr>
              <a:endParaRPr lang="en-US" sz="2838" spc="-56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3548"/>
                </a:lnSpc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Please use your devices to complete work related to the session only.</a:t>
              </a:r>
            </a:p>
            <a:p>
              <a:pPr algn="l">
                <a:lnSpc>
                  <a:spcPts val="3548"/>
                </a:lnSpc>
              </a:pPr>
              <a:endParaRPr lang="en-US" sz="2838" spc="-56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3548"/>
                </a:lnSpc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If you urgently need to use your phone, please step out to do so.</a:t>
              </a:r>
            </a:p>
            <a:p>
              <a:pPr algn="l">
                <a:lnSpc>
                  <a:spcPts val="3548"/>
                </a:lnSpc>
              </a:pPr>
              <a:endParaRPr lang="en-US" sz="2838" spc="-56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3548"/>
                </a:lnSpc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Consider bringing something to fidget with if that will help you pay attention.</a:t>
              </a:r>
            </a:p>
            <a:p>
              <a:pPr algn="l">
                <a:lnSpc>
                  <a:spcPts val="3548"/>
                </a:lnSpc>
              </a:pPr>
              <a:endParaRPr lang="en-US" sz="2838" spc="-56">
                <a:solidFill>
                  <a:srgbClr val="242424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marL="0" lvl="0" indent="0" algn="l">
                <a:lnSpc>
                  <a:spcPts val="3548"/>
                </a:lnSpc>
                <a:spcBef>
                  <a:spcPct val="0"/>
                </a:spcBef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If you’re falling asleep during a session, excuse yourself for a walk around the building.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47034" y="424594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79394" y="1357801"/>
            <a:ext cx="9358716" cy="5471624"/>
            <a:chOff x="0" y="0"/>
            <a:chExt cx="12478287" cy="7295499"/>
          </a:xfrm>
        </p:grpSpPr>
        <p:sp>
          <p:nvSpPr>
            <p:cNvPr id="6" name="TextBox 6"/>
            <p:cNvSpPr txBox="1"/>
            <p:nvPr/>
          </p:nvSpPr>
          <p:spPr>
            <a:xfrm>
              <a:off x="0" y="85725"/>
              <a:ext cx="12478287" cy="1701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9680"/>
                </a:lnSpc>
                <a:spcBef>
                  <a:spcPct val="0"/>
                </a:spcBef>
              </a:pPr>
              <a:r>
                <a:rPr lang="en-US" sz="8800" b="1" spc="-175">
                  <a:solidFill>
                    <a:srgbClr val="41634A"/>
                  </a:solidFill>
                  <a:latin typeface="TT Interphases Mono Bold"/>
                  <a:ea typeface="TT Interphases Mono Bold"/>
                  <a:cs typeface="TT Interphases Mono Bold"/>
                  <a:sym typeface="TT Interphases Mono Bold"/>
                </a:rPr>
                <a:t>PUNCTUALITY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88665" y="2147988"/>
              <a:ext cx="11700958" cy="5147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12851" lvl="1" indent="-306425" algn="l">
                <a:lnSpc>
                  <a:spcPts val="3888"/>
                </a:lnSpc>
                <a:buFont typeface="Arial"/>
                <a:buChar char="•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Everyone is expected to be in the room to start the session on time.</a:t>
              </a:r>
            </a:p>
            <a:p>
              <a:pPr marL="612851" lvl="1" indent="-306425" algn="l">
                <a:lnSpc>
                  <a:spcPts val="3888"/>
                </a:lnSpc>
                <a:buFont typeface="Arial"/>
                <a:buChar char="•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Plan to use your lunch and break times well, so that you have time to do all that you need to do.</a:t>
              </a:r>
            </a:p>
            <a:p>
              <a:pPr marL="612851" lvl="1" indent="-306425" algn="l">
                <a:lnSpc>
                  <a:spcPts val="3888"/>
                </a:lnSpc>
                <a:buFont typeface="Arial"/>
                <a:buChar char="•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If you will miss a session or day due to illness or emergency contact both your senior and RLM before the start of that session/day</a:t>
              </a:r>
            </a:p>
            <a:p>
              <a:pPr marL="612851" lvl="1" indent="-306425" algn="l">
                <a:lnSpc>
                  <a:spcPts val="3888"/>
                </a:lnSpc>
                <a:buFont typeface="Arial"/>
                <a:buChar char="•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Let your senior know if you’re running late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0965664" y="1028700"/>
            <a:ext cx="4842702" cy="8229600"/>
          </a:xfrm>
          <a:custGeom>
            <a:avLst/>
            <a:gdLst/>
            <a:ahLst/>
            <a:cxnLst/>
            <a:rect l="l" t="t" r="r" b="b"/>
            <a:pathLst>
              <a:path w="4842702" h="8229600">
                <a:moveTo>
                  <a:pt x="0" y="0"/>
                </a:moveTo>
                <a:lnTo>
                  <a:pt x="4842702" y="0"/>
                </a:lnTo>
                <a:lnTo>
                  <a:pt x="484270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216578" y="1008783"/>
            <a:ext cx="9358716" cy="8249517"/>
            <a:chOff x="0" y="0"/>
            <a:chExt cx="12478287" cy="10999357"/>
          </a:xfrm>
        </p:grpSpPr>
        <p:sp>
          <p:nvSpPr>
            <p:cNvPr id="6" name="TextBox 6"/>
            <p:cNvSpPr txBox="1"/>
            <p:nvPr/>
          </p:nvSpPr>
          <p:spPr>
            <a:xfrm>
              <a:off x="0" y="85725"/>
              <a:ext cx="12478287" cy="1701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9680"/>
                </a:lnSpc>
                <a:spcBef>
                  <a:spcPct val="0"/>
                </a:spcBef>
              </a:pPr>
              <a:r>
                <a:rPr lang="en-US" sz="8800" b="1" spc="-175">
                  <a:solidFill>
                    <a:srgbClr val="41634A"/>
                  </a:solidFill>
                  <a:latin typeface="TT Interphases Mono Bold"/>
                  <a:ea typeface="TT Interphases Mono Bold"/>
                  <a:cs typeface="TT Interphases Mono Bold"/>
                  <a:sym typeface="TT Interphases Mono Bold"/>
                </a:rPr>
                <a:t>CURIOSITY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88665" y="2050840"/>
              <a:ext cx="11700958" cy="8948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48"/>
                </a:lnSpc>
              </a:pPr>
              <a:r>
                <a:rPr lang="en-US" sz="2838" b="1" spc="-56">
                  <a:solidFill>
                    <a:srgbClr val="242424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Whether this is your first or third time in RA training, there is always something new to learn</a:t>
              </a:r>
            </a:p>
            <a:p>
              <a:pPr marL="612851" lvl="1" indent="-306425" algn="l">
                <a:lnSpc>
                  <a:spcPts val="3548"/>
                </a:lnSpc>
                <a:buFont typeface="Arial"/>
                <a:buChar char="•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Have an open mind when attending sessions</a:t>
              </a:r>
            </a:p>
            <a:p>
              <a:pPr marL="612851" lvl="1" indent="-306425" algn="l">
                <a:lnSpc>
                  <a:spcPts val="3548"/>
                </a:lnSpc>
                <a:buFont typeface="Arial"/>
                <a:buChar char="•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Think critically about the information we are sharing</a:t>
              </a:r>
            </a:p>
            <a:p>
              <a:pPr marL="1225701" lvl="2" indent="-408567" algn="l">
                <a:lnSpc>
                  <a:spcPts val="3548"/>
                </a:lnSpc>
                <a:buFont typeface="Arial"/>
                <a:buChar char="⚬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How do you envision using this in your role?</a:t>
              </a:r>
            </a:p>
            <a:p>
              <a:pPr marL="1225701" lvl="2" indent="-408567" algn="l">
                <a:lnSpc>
                  <a:spcPts val="3548"/>
                </a:lnSpc>
                <a:buFont typeface="Arial"/>
                <a:buChar char="⚬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How does this relate to something you have done before?</a:t>
              </a:r>
            </a:p>
            <a:p>
              <a:pPr marL="1225701" lvl="2" indent="-408567" algn="l">
                <a:lnSpc>
                  <a:spcPts val="3548"/>
                </a:lnSpc>
                <a:buFont typeface="Arial"/>
                <a:buChar char="⚬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How is this different from something you have done before?</a:t>
              </a:r>
            </a:p>
            <a:p>
              <a:pPr marL="1225701" lvl="2" indent="-408567" algn="l">
                <a:lnSpc>
                  <a:spcPts val="3548"/>
                </a:lnSpc>
                <a:buFont typeface="Arial"/>
                <a:buChar char="⚬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Why did we choose to teach you this?</a:t>
              </a:r>
            </a:p>
            <a:p>
              <a:pPr marL="612851" lvl="1" indent="-306425" algn="l">
                <a:lnSpc>
                  <a:spcPts val="3548"/>
                </a:lnSpc>
                <a:buFont typeface="Arial"/>
                <a:buChar char="•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Listen carefully to your peers when they share input or ask questions. </a:t>
              </a:r>
            </a:p>
            <a:p>
              <a:pPr marL="1225701" lvl="2" indent="-408567" algn="l">
                <a:lnSpc>
                  <a:spcPts val="3548"/>
                </a:lnSpc>
                <a:buFont typeface="Arial"/>
                <a:buChar char="⚬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How might they see the information differently from how you see it? </a:t>
              </a:r>
            </a:p>
            <a:p>
              <a:pPr marL="1225701" lvl="2" indent="-408567" algn="l">
                <a:lnSpc>
                  <a:spcPts val="3548"/>
                </a:lnSpc>
                <a:buFont typeface="Arial"/>
                <a:buChar char="⚬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What can you learn from their perspective?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2921597" y="761505"/>
            <a:ext cx="4639437" cy="8229600"/>
          </a:xfrm>
          <a:custGeom>
            <a:avLst/>
            <a:gdLst/>
            <a:ahLst/>
            <a:cxnLst/>
            <a:rect l="l" t="t" r="r" b="b"/>
            <a:pathLst>
              <a:path w="4639437" h="8229600">
                <a:moveTo>
                  <a:pt x="0" y="0"/>
                </a:moveTo>
                <a:lnTo>
                  <a:pt x="4639437" y="0"/>
                </a:lnTo>
                <a:lnTo>
                  <a:pt x="463943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3267944" y="1301534"/>
            <a:ext cx="3991356" cy="8229600"/>
          </a:xfrm>
          <a:custGeom>
            <a:avLst/>
            <a:gdLst/>
            <a:ahLst/>
            <a:cxnLst/>
            <a:rect l="l" t="t" r="r" b="b"/>
            <a:pathLst>
              <a:path w="3991356" h="8229600">
                <a:moveTo>
                  <a:pt x="0" y="0"/>
                </a:moveTo>
                <a:lnTo>
                  <a:pt x="3991356" y="0"/>
                </a:lnTo>
                <a:lnTo>
                  <a:pt x="39913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968907" y="1395654"/>
            <a:ext cx="9673282" cy="7191134"/>
            <a:chOff x="0" y="0"/>
            <a:chExt cx="12897710" cy="9588178"/>
          </a:xfrm>
        </p:grpSpPr>
        <p:sp>
          <p:nvSpPr>
            <p:cNvPr id="7" name="TextBox 7"/>
            <p:cNvSpPr txBox="1"/>
            <p:nvPr/>
          </p:nvSpPr>
          <p:spPr>
            <a:xfrm>
              <a:off x="0" y="66675"/>
              <a:ext cx="12897710" cy="41734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8140"/>
                </a:lnSpc>
                <a:spcBef>
                  <a:spcPct val="0"/>
                </a:spcBef>
              </a:pPr>
              <a:r>
                <a:rPr lang="en-US" sz="7400" b="1" spc="-148">
                  <a:solidFill>
                    <a:srgbClr val="41634A"/>
                  </a:solidFill>
                  <a:latin typeface="TT Interphases Mono Bold"/>
                  <a:ea typeface="TT Interphases Mono Bold"/>
                  <a:cs typeface="TT Interphases Mono Bold"/>
                  <a:sym typeface="TT Interphases Mono Bold"/>
                </a:rPr>
                <a:t>PERSONAL RESPONSIBILITY &amp; OWNERSHIP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01729" y="4221062"/>
              <a:ext cx="12094252" cy="5367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12851" lvl="1" indent="-306425" algn="l">
                <a:lnSpc>
                  <a:spcPts val="3548"/>
                </a:lnSpc>
                <a:buFont typeface="Arial"/>
                <a:buChar char="•"/>
              </a:pPr>
              <a:r>
                <a:rPr lang="en-US" sz="2838" b="1" spc="-56">
                  <a:solidFill>
                    <a:srgbClr val="242424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Clean up after yourself in lunch spaces, Create &amp; Connect</a:t>
              </a:r>
            </a:p>
            <a:p>
              <a:pPr marL="612851" lvl="1" indent="-306425" algn="l">
                <a:lnSpc>
                  <a:spcPts val="3548"/>
                </a:lnSpc>
                <a:buFont typeface="Arial"/>
                <a:buChar char="•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Put your dishes in the dish bin after meals</a:t>
              </a:r>
            </a:p>
            <a:p>
              <a:pPr marL="612851" lvl="1" indent="-306425" algn="l">
                <a:lnSpc>
                  <a:spcPts val="3548"/>
                </a:lnSpc>
                <a:buFont typeface="Arial"/>
                <a:buChar char="•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Take good care of Residence Life equipment and materials when you use them</a:t>
              </a:r>
            </a:p>
            <a:p>
              <a:pPr marL="612851" lvl="1" indent="-306425" algn="l">
                <a:lnSpc>
                  <a:spcPts val="3548"/>
                </a:lnSpc>
                <a:buFont typeface="Arial"/>
                <a:buChar char="•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Take ownership over your role and community</a:t>
              </a:r>
            </a:p>
            <a:p>
              <a:pPr marL="1225701" lvl="2" indent="-408567" algn="l">
                <a:lnSpc>
                  <a:spcPts val="3548"/>
                </a:lnSpc>
                <a:buFont typeface="Arial"/>
                <a:buChar char="⚬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You control your own experience and your perspective on things</a:t>
              </a:r>
            </a:p>
            <a:p>
              <a:pPr marL="1225701" lvl="2" indent="-408567" algn="l">
                <a:lnSpc>
                  <a:spcPts val="3548"/>
                </a:lnSpc>
                <a:buFont typeface="Arial"/>
                <a:buChar char="⚬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Your community is influenced by you - how do you want it to look, feel, sound? How are you leading by example?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47034" y="424594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32814" y="924074"/>
            <a:ext cx="5306900" cy="7804264"/>
          </a:xfrm>
          <a:custGeom>
            <a:avLst/>
            <a:gdLst/>
            <a:ahLst/>
            <a:cxnLst/>
            <a:rect l="l" t="t" r="r" b="b"/>
            <a:pathLst>
              <a:path w="5306900" h="7804264">
                <a:moveTo>
                  <a:pt x="0" y="0"/>
                </a:moveTo>
                <a:lnTo>
                  <a:pt x="5306899" y="0"/>
                </a:lnTo>
                <a:lnTo>
                  <a:pt x="5306899" y="7804264"/>
                </a:lnTo>
                <a:lnTo>
                  <a:pt x="0" y="78042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961604" y="1257662"/>
            <a:ext cx="8311186" cy="8219352"/>
            <a:chOff x="0" y="0"/>
            <a:chExt cx="11081582" cy="10959136"/>
          </a:xfrm>
        </p:grpSpPr>
        <p:sp>
          <p:nvSpPr>
            <p:cNvPr id="7" name="TextBox 7"/>
            <p:cNvSpPr txBox="1"/>
            <p:nvPr/>
          </p:nvSpPr>
          <p:spPr>
            <a:xfrm>
              <a:off x="0" y="66675"/>
              <a:ext cx="11081582" cy="1554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8800"/>
                </a:lnSpc>
                <a:spcBef>
                  <a:spcPct val="0"/>
                </a:spcBef>
              </a:pPr>
              <a:r>
                <a:rPr lang="en-US" sz="8000" b="1" spc="-160">
                  <a:solidFill>
                    <a:srgbClr val="41634A"/>
                  </a:solidFill>
                  <a:latin typeface="TT Interphases Mono Bold"/>
                  <a:ea typeface="TT Interphases Mono Bold"/>
                  <a:cs typeface="TT Interphases Mono Bold"/>
                  <a:sym typeface="TT Interphases Mono Bold"/>
                </a:rPr>
                <a:t>ACCOUNTABILITY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45161" y="2010619"/>
              <a:ext cx="10391260" cy="8948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12851" lvl="1" indent="-306425" algn="l">
                <a:lnSpc>
                  <a:spcPts val="3548"/>
                </a:lnSpc>
                <a:buFont typeface="Arial"/>
                <a:buChar char="•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You are responsible for completing the tasks that are assigned to you within the given timeframe</a:t>
              </a:r>
            </a:p>
            <a:p>
              <a:pPr marL="612851" lvl="1" indent="-306425" algn="l">
                <a:lnSpc>
                  <a:spcPts val="3548"/>
                </a:lnSpc>
                <a:buFont typeface="Arial"/>
                <a:buChar char="•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Be realistic when you volunteer for something - do you have time to do it properly?</a:t>
              </a:r>
            </a:p>
            <a:p>
              <a:pPr marL="612851" lvl="1" indent="-306425" algn="l">
                <a:lnSpc>
                  <a:spcPts val="3548"/>
                </a:lnSpc>
                <a:buFont typeface="Arial"/>
                <a:buChar char="•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Monitor your own requirements and use tools to keep yourself on track</a:t>
              </a:r>
            </a:p>
            <a:p>
              <a:pPr marL="1225701" lvl="2" indent="-408567" algn="l">
                <a:lnSpc>
                  <a:spcPts val="3548"/>
                </a:lnSpc>
                <a:buFont typeface="Arial"/>
                <a:buChar char="⚬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Google Calendar</a:t>
              </a:r>
            </a:p>
            <a:p>
              <a:pPr marL="1225701" lvl="2" indent="-408567" algn="l">
                <a:lnSpc>
                  <a:spcPts val="3548"/>
                </a:lnSpc>
                <a:buFont typeface="Arial"/>
                <a:buChar char="⚬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 reminder app</a:t>
              </a:r>
            </a:p>
            <a:p>
              <a:pPr marL="1225701" lvl="2" indent="-408567" algn="l">
                <a:lnSpc>
                  <a:spcPts val="3548"/>
                </a:lnSpc>
                <a:buFont typeface="Arial"/>
                <a:buChar char="⚬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 running to-do list</a:t>
              </a:r>
            </a:p>
            <a:p>
              <a:pPr marL="1225701" lvl="2" indent="-408567" algn="l">
                <a:lnSpc>
                  <a:spcPts val="3548"/>
                </a:lnSpc>
                <a:buFont typeface="Arial"/>
                <a:buChar char="⚬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Set personal deadlines</a:t>
              </a:r>
            </a:p>
            <a:p>
              <a:pPr marL="1225701" lvl="2" indent="-408567" algn="l">
                <a:lnSpc>
                  <a:spcPts val="3548"/>
                </a:lnSpc>
                <a:buFont typeface="Arial"/>
                <a:buChar char="⚬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Block time to complete tasks</a:t>
              </a:r>
            </a:p>
            <a:p>
              <a:pPr marL="612851" lvl="1" indent="-306425" algn="l">
                <a:lnSpc>
                  <a:spcPts val="3548"/>
                </a:lnSpc>
                <a:buFont typeface="Arial"/>
                <a:buChar char="•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Ask for help when you need it! And offer help when you think someone else needs it.</a:t>
              </a:r>
            </a:p>
            <a:p>
              <a:pPr marL="612851" lvl="1" indent="-306425" algn="l">
                <a:lnSpc>
                  <a:spcPts val="3548"/>
                </a:lnSpc>
                <a:buFont typeface="Arial"/>
                <a:buChar char="•"/>
              </a:pPr>
              <a:r>
                <a:rPr lang="en-US" sz="2838" spc="-56">
                  <a:solidFill>
                    <a:srgbClr val="242424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Take responsibility for your actions and be aware of how your actions impact others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43066" y="2041826"/>
            <a:ext cx="12316234" cy="6203348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08315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37355" y="1028700"/>
            <a:ext cx="5213902" cy="7216474"/>
          </a:xfrm>
          <a:custGeom>
            <a:avLst/>
            <a:gdLst/>
            <a:ahLst/>
            <a:cxnLst/>
            <a:rect l="l" t="t" r="r" b="b"/>
            <a:pathLst>
              <a:path w="5213902" h="7216474">
                <a:moveTo>
                  <a:pt x="0" y="0"/>
                </a:moveTo>
                <a:lnTo>
                  <a:pt x="5213902" y="0"/>
                </a:lnTo>
                <a:lnTo>
                  <a:pt x="5213902" y="7216474"/>
                </a:lnTo>
                <a:lnTo>
                  <a:pt x="0" y="7216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253789" y="3063875"/>
            <a:ext cx="9694788" cy="419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000" b="1" spc="-100">
                <a:solidFill>
                  <a:srgbClr val="242424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Think, pair, share:</a:t>
            </a:r>
          </a:p>
          <a:p>
            <a:pPr algn="ctr">
              <a:lnSpc>
                <a:spcPts val="5500"/>
              </a:lnSpc>
            </a:pPr>
            <a:endParaRPr lang="en-US" sz="5000" b="1" spc="-100">
              <a:solidFill>
                <a:srgbClr val="242424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algn="ctr">
              <a:lnSpc>
                <a:spcPts val="5500"/>
              </a:lnSpc>
            </a:pPr>
            <a:r>
              <a:rPr lang="en-US" sz="5000" b="1" spc="-100">
                <a:solidFill>
                  <a:srgbClr val="242424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Chat with a neighbour about one strength you bring with you to RA training and one opportunity for growth.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58A0397E95A24998A320C0C9E37708" ma:contentTypeVersion="16" ma:contentTypeDescription="Create a new document." ma:contentTypeScope="" ma:versionID="762269e859d33223c922e97e90609cb4">
  <xsd:schema xmlns:xsd="http://www.w3.org/2001/XMLSchema" xmlns:xs="http://www.w3.org/2001/XMLSchema" xmlns:p="http://schemas.microsoft.com/office/2006/metadata/properties" xmlns:ns2="ecfc2e3e-eda1-4d77-8751-0efc464d6cfa" xmlns:ns3="a3872387-34b7-4a60-a363-363c16f07818" targetNamespace="http://schemas.microsoft.com/office/2006/metadata/properties" ma:root="true" ma:fieldsID="f787eb17abd4551a14a826da5085bb3e" ns2:_="" ns3:_="">
    <xsd:import namespace="ecfc2e3e-eda1-4d77-8751-0efc464d6cfa"/>
    <xsd:import namespace="a3872387-34b7-4a60-a363-363c16f078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fc2e3e-eda1-4d77-8751-0efc464d6c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a1f1625-ae5f-4790-9429-a47075c1c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72387-34b7-4a60-a363-363c16f0781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d7c48ac-c54d-4e0a-b12d-47b1ed0c6ea3}" ma:internalName="TaxCatchAll" ma:showField="CatchAllData" ma:web="a3872387-34b7-4a60-a363-363c16f078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fc2e3e-eda1-4d77-8751-0efc464d6cfa">
      <Terms xmlns="http://schemas.microsoft.com/office/infopath/2007/PartnerControls"/>
    </lcf76f155ced4ddcb4097134ff3c332f>
    <TaxCatchAll xmlns="a3872387-34b7-4a60-a363-363c16f0781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E60429-29C9-41F1-ABC6-3C6287B126E3}">
  <ds:schemaRefs>
    <ds:schemaRef ds:uri="a3872387-34b7-4a60-a363-363c16f07818"/>
    <ds:schemaRef ds:uri="ecfc2e3e-eda1-4d77-8751-0efc464d6c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861D7A2-C7D9-44C5-9554-8A5A6250D3DC}">
  <ds:schemaRefs>
    <ds:schemaRef ds:uri="a3872387-34b7-4a60-a363-363c16f07818"/>
    <ds:schemaRef ds:uri="ecfc2e3e-eda1-4d77-8751-0efc464d6cf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9543F2C-5792-42A7-A492-607A65EFE8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20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Welcome + Expectations</dc:title>
  <cp:revision>1</cp:revision>
  <dcterms:created xsi:type="dcterms:W3CDTF">2006-08-16T00:00:00Z</dcterms:created>
  <dcterms:modified xsi:type="dcterms:W3CDTF">2025-08-18T18:01:37Z</dcterms:modified>
  <dc:identifier>DAGNYRRz_Lo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0x0101005258A0397E95A24998A320C0C9E37708</vt:lpwstr>
  </property>
  <property fmtid="{D5CDD505-2E9C-101B-9397-08002B2CF9AE}" pid="3" name="MediaServiceImageTags">
    <vt:lpwstr/>
  </property>
</Properties>
</file>