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8288000" cy="10287000"/>
  <p:notesSz cx="6858000" cy="9144000"/>
  <p:embeddedFontLst>
    <p:embeddedFont>
      <p:font typeface="Bukhari Script" panose="020B0604020202020204" charset="0"/>
      <p:regular r:id="rId24"/>
    </p:embeddedFont>
    <p:embeddedFont>
      <p:font typeface="Canva Sans Bold" panose="020B0604020202020204" charset="0"/>
      <p:regular r:id="rId25"/>
    </p:embeddedFont>
    <p:embeddedFont>
      <p:font typeface="Canva Sans Bold Italics" panose="020B0604020202020204" charset="0"/>
      <p:regular r:id="rId26"/>
    </p:embeddedFont>
    <p:embeddedFont>
      <p:font typeface="Gliker Expanded" panose="020B0604020202020204" charset="0"/>
      <p:regular r:id="rId27"/>
    </p:embeddedFont>
    <p:embeddedFont>
      <p:font typeface="Telegraf" panose="020B0604020202020204" charset="0"/>
      <p:regular r:id="rId28"/>
    </p:embeddedFont>
    <p:embeddedFont>
      <p:font typeface="Telegraf Bold" panose="020B0604020202020204" charset="0"/>
      <p:regular r:id="rId29"/>
    </p:embeddedFont>
    <p:embeddedFont>
      <p:font typeface="Telegraf Medium" panose="020B0604020202020204" charset="0"/>
      <p:regular r:id="rId30"/>
    </p:embeddedFont>
    <p:embeddedFont>
      <p:font typeface="Telegraf Ultra-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BAC43A-6C5A-45F4-8BB2-12609C9B6689}" v="4" dt="2025-08-04T21:28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rdasy, Reha" userId="S::reha.purdasy@ubc.ca::72c34a35-bdca-4bf5-b1f6-9c751254325e" providerId="AD" clId="Web-{4DBAC43A-6C5A-45F4-8BB2-12609C9B6689}"/>
    <pc:docChg chg="modSld">
      <pc:chgData name="Purdasy, Reha" userId="S::reha.purdasy@ubc.ca::72c34a35-bdca-4bf5-b1f6-9c751254325e" providerId="AD" clId="Web-{4DBAC43A-6C5A-45F4-8BB2-12609C9B6689}" dt="2025-08-04T21:28:37.679" v="2" actId="20577"/>
      <pc:docMkLst>
        <pc:docMk/>
      </pc:docMkLst>
      <pc:sldChg chg="modSp">
        <pc:chgData name="Purdasy, Reha" userId="S::reha.purdasy@ubc.ca::72c34a35-bdca-4bf5-b1f6-9c751254325e" providerId="AD" clId="Web-{4DBAC43A-6C5A-45F4-8BB2-12609C9B6689}" dt="2025-08-04T21:28:37.679" v="2" actId="20577"/>
        <pc:sldMkLst>
          <pc:docMk/>
          <pc:sldMk cId="0" sldId="263"/>
        </pc:sldMkLst>
        <pc:spChg chg="mod">
          <ac:chgData name="Purdasy, Reha" userId="S::reha.purdasy@ubc.ca::72c34a35-bdca-4bf5-b1f6-9c751254325e" providerId="AD" clId="Web-{4DBAC43A-6C5A-45F4-8BB2-12609C9B6689}" dt="2025-08-04T21:28:37.679" v="2" actId="20577"/>
          <ac:spMkLst>
            <pc:docMk/>
            <pc:sldMk cId="0" sldId="263"/>
            <ac:spMk id="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Seniors:</a:t>
            </a:r>
          </a:p>
          <a:p>
            <a:r>
              <a:rPr lang="en-US"/>
              <a:t>-what if someone isn't present? </a:t>
            </a:r>
          </a:p>
          <a:p>
            <a:r>
              <a:rPr lang="en-US"/>
              <a:t>-what if someone isn't wearing the correct gear?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Seniors:</a:t>
            </a:r>
          </a:p>
          <a:p>
            <a:r>
              <a:rPr lang="en-US"/>
              <a:t>-what if someone isn't present? </a:t>
            </a:r>
          </a:p>
          <a:p>
            <a:r>
              <a:rPr lang="en-US"/>
              <a:t>-what if someone isn't wearing the correct gear?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Average # of calls per week was 0-10</a:t>
            </a:r>
          </a:p>
          <a:p>
            <a:endParaRPr lang="en-US"/>
          </a:p>
          <a:p>
            <a:r>
              <a:rPr lang="en-US"/>
              <a:t>some periods there will be more calls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4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21.svg"/><Relationship Id="rId5" Type="http://schemas.openxmlformats.org/officeDocument/2006/relationships/image" Target="../media/image4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6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svg"/><Relationship Id="rId7" Type="http://schemas.openxmlformats.org/officeDocument/2006/relationships/image" Target="../media/image4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2.svg"/><Relationship Id="rId4" Type="http://schemas.openxmlformats.org/officeDocument/2006/relationships/image" Target="../media/image13.sv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3989" y="1681198"/>
            <a:ext cx="11180023" cy="119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8999">
                <a:solidFill>
                  <a:srgbClr val="124469"/>
                </a:solidFill>
                <a:latin typeface="Gliker Expanded"/>
                <a:ea typeface="Gliker Expanded"/>
                <a:cs typeface="Gliker Expanded"/>
                <a:sym typeface="Gliker Expanded"/>
              </a:rPr>
              <a:t>BEING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99436" y="2830779"/>
            <a:ext cx="16737394" cy="3807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00"/>
              </a:lnSpc>
            </a:pPr>
            <a:r>
              <a:rPr lang="en-US" sz="11600">
                <a:solidFill>
                  <a:srgbClr val="124469"/>
                </a:solidFill>
                <a:latin typeface="Gliker Expanded"/>
                <a:ea typeface="Gliker Expanded"/>
                <a:cs typeface="Gliker Expanded"/>
                <a:sym typeface="Gliker Expanded"/>
              </a:rPr>
              <a:t>SENIOR ON CALL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88376" y="6465476"/>
            <a:ext cx="18440352" cy="3987256"/>
            <a:chOff x="0" y="0"/>
            <a:chExt cx="4856718" cy="10501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718" cy="1050142"/>
            </a:xfrm>
            <a:custGeom>
              <a:avLst/>
              <a:gdLst/>
              <a:ahLst/>
              <a:cxnLst/>
              <a:rect l="l" t="t" r="r" b="b"/>
              <a:pathLst>
                <a:path w="4856718" h="1050142">
                  <a:moveTo>
                    <a:pt x="0" y="0"/>
                  </a:moveTo>
                  <a:lnTo>
                    <a:pt x="4856718" y="0"/>
                  </a:lnTo>
                  <a:lnTo>
                    <a:pt x="4856718" y="1050142"/>
                  </a:lnTo>
                  <a:lnTo>
                    <a:pt x="0" y="1050142"/>
                  </a:lnTo>
                  <a:close/>
                </a:path>
              </a:pathLst>
            </a:custGeom>
            <a:solidFill>
              <a:srgbClr val="F2F1ED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4856718" cy="11263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17739" y="8197093"/>
            <a:ext cx="3714061" cy="524023"/>
            <a:chOff x="0" y="0"/>
            <a:chExt cx="812800" cy="1146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02343" y="8197093"/>
            <a:ext cx="3714061" cy="524023"/>
            <a:chOff x="0" y="0"/>
            <a:chExt cx="812800" cy="1146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680767" y="4344304"/>
            <a:ext cx="3830505" cy="4114800"/>
          </a:xfrm>
          <a:custGeom>
            <a:avLst/>
            <a:gdLst/>
            <a:ahLst/>
            <a:cxnLst/>
            <a:rect l="l" t="t" r="r" b="b"/>
            <a:pathLst>
              <a:path w="3830505" h="4114800">
                <a:moveTo>
                  <a:pt x="0" y="0"/>
                </a:moveTo>
                <a:lnTo>
                  <a:pt x="3830505" y="0"/>
                </a:lnTo>
                <a:lnTo>
                  <a:pt x="383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417739" y="4344304"/>
            <a:ext cx="3665913" cy="4114800"/>
          </a:xfrm>
          <a:custGeom>
            <a:avLst/>
            <a:gdLst/>
            <a:ahLst/>
            <a:cxnLst/>
            <a:rect l="l" t="t" r="r" b="b"/>
            <a:pathLst>
              <a:path w="3665913" h="4114800">
                <a:moveTo>
                  <a:pt x="0" y="0"/>
                </a:moveTo>
                <a:lnTo>
                  <a:pt x="3665913" y="0"/>
                </a:lnTo>
                <a:lnTo>
                  <a:pt x="36659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329313" y="5263764"/>
            <a:ext cx="1122078" cy="1483517"/>
          </a:xfrm>
          <a:custGeom>
            <a:avLst/>
            <a:gdLst/>
            <a:ahLst/>
            <a:cxnLst/>
            <a:rect l="l" t="t" r="r" b="b"/>
            <a:pathLst>
              <a:path w="1122078" h="1483517">
                <a:moveTo>
                  <a:pt x="0" y="0"/>
                </a:moveTo>
                <a:lnTo>
                  <a:pt x="1122078" y="0"/>
                </a:lnTo>
                <a:lnTo>
                  <a:pt x="1122078" y="1483517"/>
                </a:lnTo>
                <a:lnTo>
                  <a:pt x="0" y="1483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4549136" y="2611704"/>
            <a:ext cx="1175929" cy="1554713"/>
          </a:xfrm>
          <a:custGeom>
            <a:avLst/>
            <a:gdLst/>
            <a:ahLst/>
            <a:cxnLst/>
            <a:rect l="l" t="t" r="r" b="b"/>
            <a:pathLst>
              <a:path w="1175929" h="1554713">
                <a:moveTo>
                  <a:pt x="1175929" y="0"/>
                </a:moveTo>
                <a:lnTo>
                  <a:pt x="0" y="0"/>
                </a:lnTo>
                <a:lnTo>
                  <a:pt x="0" y="1554713"/>
                </a:lnTo>
                <a:lnTo>
                  <a:pt x="1175929" y="1554713"/>
                </a:lnTo>
                <a:lnTo>
                  <a:pt x="11759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629467" y="432417"/>
            <a:ext cx="1077332" cy="1077332"/>
          </a:xfrm>
          <a:custGeom>
            <a:avLst/>
            <a:gdLst/>
            <a:ahLst/>
            <a:cxnLst/>
            <a:rect l="l" t="t" r="r" b="b"/>
            <a:pathLst>
              <a:path w="1077332" h="1077332">
                <a:moveTo>
                  <a:pt x="0" y="0"/>
                </a:moveTo>
                <a:lnTo>
                  <a:pt x="1077332" y="0"/>
                </a:lnTo>
                <a:lnTo>
                  <a:pt x="1077332" y="1077331"/>
                </a:lnTo>
                <a:lnTo>
                  <a:pt x="0" y="1077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451391" y="9032463"/>
            <a:ext cx="11385217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1">
                <a:solidFill>
                  <a:srgbClr val="124469"/>
                </a:solidFill>
                <a:latin typeface="Telegraf Ultra-Bold"/>
                <a:ea typeface="Telegraf Ultra-Bold"/>
                <a:cs typeface="Telegraf Ultra-Bold"/>
                <a:sym typeface="Telegraf Ultra-Bold"/>
              </a:rPr>
              <a:t>AKA- Calling in the cavalry!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175" y="-122427"/>
            <a:ext cx="8502660" cy="4666750"/>
            <a:chOff x="0" y="0"/>
            <a:chExt cx="2239384" cy="1229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9384" cy="1229103"/>
            </a:xfrm>
            <a:custGeom>
              <a:avLst/>
              <a:gdLst/>
              <a:ahLst/>
              <a:cxnLst/>
              <a:rect l="l" t="t" r="r" b="b"/>
              <a:pathLst>
                <a:path w="2239384" h="1229103">
                  <a:moveTo>
                    <a:pt x="0" y="0"/>
                  </a:moveTo>
                  <a:lnTo>
                    <a:pt x="2239384" y="0"/>
                  </a:lnTo>
                  <a:lnTo>
                    <a:pt x="2239384" y="1229103"/>
                  </a:lnTo>
                  <a:lnTo>
                    <a:pt x="0" y="1229103"/>
                  </a:lnTo>
                  <a:close/>
                </a:path>
              </a:pathLst>
            </a:custGeom>
            <a:solidFill>
              <a:srgbClr val="E5D4FF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239384" cy="130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8104278" y="103278"/>
            <a:ext cx="10305030" cy="10062413"/>
          </a:xfrm>
          <a:custGeom>
            <a:avLst/>
            <a:gdLst/>
            <a:ahLst/>
            <a:cxnLst/>
            <a:rect l="l" t="t" r="r" b="b"/>
            <a:pathLst>
              <a:path w="10305030" h="10062413">
                <a:moveTo>
                  <a:pt x="0" y="0"/>
                </a:moveTo>
                <a:lnTo>
                  <a:pt x="10305030" y="0"/>
                </a:lnTo>
                <a:lnTo>
                  <a:pt x="10305030" y="10062414"/>
                </a:lnTo>
                <a:lnTo>
                  <a:pt x="0" y="10062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82285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05390" y="8074554"/>
            <a:ext cx="3799529" cy="536082"/>
            <a:chOff x="0" y="0"/>
            <a:chExt cx="812800" cy="1146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25683" y="9258300"/>
            <a:ext cx="2979780" cy="719941"/>
            <a:chOff x="0" y="0"/>
            <a:chExt cx="1534439" cy="3707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34439" cy="370734"/>
            </a:xfrm>
            <a:custGeom>
              <a:avLst/>
              <a:gdLst/>
              <a:ahLst/>
              <a:cxnLst/>
              <a:rect l="l" t="t" r="r" b="b"/>
              <a:pathLst>
                <a:path w="1534439" h="370734">
                  <a:moveTo>
                    <a:pt x="1331239" y="0"/>
                  </a:moveTo>
                  <a:cubicBezTo>
                    <a:pt x="1443463" y="0"/>
                    <a:pt x="1534439" y="82992"/>
                    <a:pt x="1534439" y="185367"/>
                  </a:cubicBezTo>
                  <a:cubicBezTo>
                    <a:pt x="1534439" y="287742"/>
                    <a:pt x="1443463" y="370734"/>
                    <a:pt x="1331239" y="370734"/>
                  </a:cubicBezTo>
                  <a:lnTo>
                    <a:pt x="203200" y="370734"/>
                  </a:lnTo>
                  <a:cubicBezTo>
                    <a:pt x="90976" y="370734"/>
                    <a:pt x="0" y="287742"/>
                    <a:pt x="0" y="185367"/>
                  </a:cubicBezTo>
                  <a:cubicBezTo>
                    <a:pt x="0" y="829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D55D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534439" cy="418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r>
                <a:rPr lang="en-US" sz="1600" b="1" u="sng">
                  <a:solidFill>
                    <a:srgbClr val="124469"/>
                  </a:solidFill>
                  <a:latin typeface="Telegraf Ultra-Bold"/>
                  <a:ea typeface="Telegraf Ultra-Bold"/>
                  <a:cs typeface="Telegraf Ultra-Bold"/>
                  <a:sym typeface="Telegraf Ultra-Bold"/>
                </a:rPr>
                <a:t>BACK TO OVERVIEW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53301" y="694075"/>
            <a:ext cx="8723472" cy="9284166"/>
            <a:chOff x="0" y="0"/>
            <a:chExt cx="2297540" cy="24452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7540" cy="2445213"/>
            </a:xfrm>
            <a:custGeom>
              <a:avLst/>
              <a:gdLst/>
              <a:ahLst/>
              <a:cxnLst/>
              <a:rect l="l" t="t" r="r" b="b"/>
              <a:pathLst>
                <a:path w="2297540" h="2445213">
                  <a:moveTo>
                    <a:pt x="0" y="0"/>
                  </a:moveTo>
                  <a:lnTo>
                    <a:pt x="2297540" y="0"/>
                  </a:lnTo>
                  <a:lnTo>
                    <a:pt x="2297540" y="2445213"/>
                  </a:lnTo>
                  <a:lnTo>
                    <a:pt x="0" y="2445213"/>
                  </a:lnTo>
                  <a:close/>
                </a:path>
              </a:pathLst>
            </a:custGeom>
            <a:solidFill>
              <a:srgbClr val="FAD55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2297540" cy="25214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393309" y="3426425"/>
            <a:ext cx="1691074" cy="2235794"/>
          </a:xfrm>
          <a:custGeom>
            <a:avLst/>
            <a:gdLst/>
            <a:ahLst/>
            <a:cxnLst/>
            <a:rect l="l" t="t" r="r" b="b"/>
            <a:pathLst>
              <a:path w="1691074" h="2235794">
                <a:moveTo>
                  <a:pt x="0" y="0"/>
                </a:moveTo>
                <a:lnTo>
                  <a:pt x="1691073" y="0"/>
                </a:lnTo>
                <a:lnTo>
                  <a:pt x="1691073" y="2235795"/>
                </a:lnTo>
                <a:lnTo>
                  <a:pt x="0" y="2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144000" y="952500"/>
            <a:ext cx="8364243" cy="8959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Ensure posters are distributed and picked up</a:t>
            </a:r>
          </a:p>
          <a:p>
            <a:pPr algn="ctr">
              <a:lnSpc>
                <a:spcPts val="5460"/>
              </a:lnSpc>
            </a:pPr>
            <a:endParaRPr lang="en-US" sz="39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</a:t>
            </a:r>
            <a:r>
              <a:rPr lang="en-US" sz="3900" b="1" i="1">
                <a:solidFill>
                  <a:srgbClr val="124469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If there are announcements, we’ll tell you to call us</a:t>
            </a:r>
          </a:p>
          <a:p>
            <a:pPr algn="ctr">
              <a:lnSpc>
                <a:spcPts val="5460"/>
              </a:lnSpc>
            </a:pPr>
            <a:endParaRPr lang="en-US" sz="3900" b="1" i="1">
              <a:solidFill>
                <a:srgbClr val="124469"/>
              </a:solidFill>
              <a:latin typeface="Canva Sans Bold Italics"/>
              <a:ea typeface="Canva Sans Bold Italics"/>
              <a:cs typeface="Canva Sans Bold Italics"/>
              <a:sym typeface="Canva Sans Bold Italics"/>
            </a:endParaRPr>
          </a:p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Announcements could include:</a:t>
            </a:r>
          </a:p>
          <a:p>
            <a:pPr algn="ctr">
              <a:lnSpc>
                <a:spcPts val="5460"/>
              </a:lnSpc>
            </a:pPr>
            <a:endParaRPr lang="en-US" sz="39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•Areas of concern/expected issues</a:t>
            </a: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•Changes to rounds</a:t>
            </a: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•Residence wellness checks/room checks</a:t>
            </a: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•Having an On Call team contact the RLM On Call</a:t>
            </a:r>
          </a:p>
          <a:p>
            <a:pPr algn="ctr">
              <a:lnSpc>
                <a:spcPts val="5460"/>
              </a:lnSpc>
            </a:pPr>
            <a:endParaRPr lang="en-US" sz="32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89391" y="-18030"/>
            <a:ext cx="7738422" cy="3958423"/>
            <a:chOff x="0" y="0"/>
            <a:chExt cx="10317895" cy="5277898"/>
          </a:xfrm>
        </p:grpSpPr>
        <p:sp>
          <p:nvSpPr>
            <p:cNvPr id="18" name="TextBox 18"/>
            <p:cNvSpPr txBox="1"/>
            <p:nvPr/>
          </p:nvSpPr>
          <p:spPr>
            <a:xfrm rot="-592460">
              <a:off x="203578" y="1501088"/>
              <a:ext cx="9935241" cy="294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31"/>
                </a:lnSpc>
                <a:spcBef>
                  <a:spcPct val="0"/>
                </a:spcBef>
              </a:pPr>
              <a:r>
                <a:rPr lang="en-US" sz="8331">
                  <a:solidFill>
                    <a:srgbClr val="124469"/>
                  </a:solidFill>
                  <a:latin typeface="Bukhari Script"/>
                  <a:ea typeface="Bukhari Script"/>
                  <a:cs typeface="Bukhari Script"/>
                  <a:sym typeface="Bukhari Script"/>
                </a:rPr>
                <a:t>Handouts and Announcements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-515361">
              <a:off x="881194" y="783318"/>
              <a:ext cx="8700831" cy="1372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9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2685920" y="5143500"/>
            <a:ext cx="2838470" cy="3199095"/>
          </a:xfrm>
          <a:custGeom>
            <a:avLst/>
            <a:gdLst/>
            <a:ahLst/>
            <a:cxnLst/>
            <a:rect l="l" t="t" r="r" b="b"/>
            <a:pathLst>
              <a:path w="2838470" h="3199095">
                <a:moveTo>
                  <a:pt x="0" y="0"/>
                </a:moveTo>
                <a:lnTo>
                  <a:pt x="2838470" y="0"/>
                </a:lnTo>
                <a:lnTo>
                  <a:pt x="2838470" y="3199095"/>
                </a:lnTo>
                <a:lnTo>
                  <a:pt x="0" y="31990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175" y="-122427"/>
            <a:ext cx="8502660" cy="4666750"/>
            <a:chOff x="0" y="0"/>
            <a:chExt cx="2239384" cy="1229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9384" cy="1229103"/>
            </a:xfrm>
            <a:custGeom>
              <a:avLst/>
              <a:gdLst/>
              <a:ahLst/>
              <a:cxnLst/>
              <a:rect l="l" t="t" r="r" b="b"/>
              <a:pathLst>
                <a:path w="2239384" h="1229103">
                  <a:moveTo>
                    <a:pt x="0" y="0"/>
                  </a:moveTo>
                  <a:lnTo>
                    <a:pt x="2239384" y="0"/>
                  </a:lnTo>
                  <a:lnTo>
                    <a:pt x="2239384" y="1229103"/>
                  </a:lnTo>
                  <a:lnTo>
                    <a:pt x="0" y="1229103"/>
                  </a:lnTo>
                  <a:close/>
                </a:path>
              </a:pathLst>
            </a:custGeom>
            <a:solidFill>
              <a:srgbClr val="E5D4FF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239384" cy="130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8104278" y="103278"/>
            <a:ext cx="10305030" cy="10062413"/>
          </a:xfrm>
          <a:custGeom>
            <a:avLst/>
            <a:gdLst/>
            <a:ahLst/>
            <a:cxnLst/>
            <a:rect l="l" t="t" r="r" b="b"/>
            <a:pathLst>
              <a:path w="10305030" h="10062413">
                <a:moveTo>
                  <a:pt x="0" y="0"/>
                </a:moveTo>
                <a:lnTo>
                  <a:pt x="10305030" y="0"/>
                </a:lnTo>
                <a:lnTo>
                  <a:pt x="10305030" y="10062414"/>
                </a:lnTo>
                <a:lnTo>
                  <a:pt x="0" y="10062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2285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493178" y="8194103"/>
            <a:ext cx="3714061" cy="524023"/>
            <a:chOff x="0" y="0"/>
            <a:chExt cx="812800" cy="1146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25683" y="9258300"/>
            <a:ext cx="2979780" cy="719941"/>
            <a:chOff x="0" y="0"/>
            <a:chExt cx="1534439" cy="3707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34439" cy="370734"/>
            </a:xfrm>
            <a:custGeom>
              <a:avLst/>
              <a:gdLst/>
              <a:ahLst/>
              <a:cxnLst/>
              <a:rect l="l" t="t" r="r" b="b"/>
              <a:pathLst>
                <a:path w="1534439" h="370734">
                  <a:moveTo>
                    <a:pt x="1331239" y="0"/>
                  </a:moveTo>
                  <a:cubicBezTo>
                    <a:pt x="1443463" y="0"/>
                    <a:pt x="1534439" y="82992"/>
                    <a:pt x="1534439" y="185367"/>
                  </a:cubicBezTo>
                  <a:cubicBezTo>
                    <a:pt x="1534439" y="287742"/>
                    <a:pt x="1443463" y="370734"/>
                    <a:pt x="1331239" y="370734"/>
                  </a:cubicBezTo>
                  <a:lnTo>
                    <a:pt x="203200" y="370734"/>
                  </a:lnTo>
                  <a:cubicBezTo>
                    <a:pt x="90976" y="370734"/>
                    <a:pt x="0" y="287742"/>
                    <a:pt x="0" y="185367"/>
                  </a:cubicBezTo>
                  <a:cubicBezTo>
                    <a:pt x="0" y="829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D55D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534439" cy="418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r>
                <a:rPr lang="en-US" sz="1600" b="1" u="sng">
                  <a:solidFill>
                    <a:srgbClr val="124469"/>
                  </a:solidFill>
                  <a:latin typeface="Telegraf Ultra-Bold"/>
                  <a:ea typeface="Telegraf Ultra-Bold"/>
                  <a:cs typeface="Telegraf Ultra-Bold"/>
                  <a:sym typeface="Telegraf Ultra-Bold"/>
                </a:rPr>
                <a:t>BACK TO OVERVIEW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53301" y="694075"/>
            <a:ext cx="8723472" cy="9284166"/>
            <a:chOff x="0" y="0"/>
            <a:chExt cx="2297540" cy="24452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7540" cy="2445213"/>
            </a:xfrm>
            <a:custGeom>
              <a:avLst/>
              <a:gdLst/>
              <a:ahLst/>
              <a:cxnLst/>
              <a:rect l="l" t="t" r="r" b="b"/>
              <a:pathLst>
                <a:path w="2297540" h="2445213">
                  <a:moveTo>
                    <a:pt x="0" y="0"/>
                  </a:moveTo>
                  <a:lnTo>
                    <a:pt x="2297540" y="0"/>
                  </a:lnTo>
                  <a:lnTo>
                    <a:pt x="2297540" y="2445213"/>
                  </a:lnTo>
                  <a:lnTo>
                    <a:pt x="0" y="2445213"/>
                  </a:lnTo>
                  <a:close/>
                </a:path>
              </a:pathLst>
            </a:custGeom>
            <a:solidFill>
              <a:srgbClr val="FAD55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2297540" cy="25214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602447" y="2587251"/>
            <a:ext cx="1691074" cy="2235794"/>
          </a:xfrm>
          <a:custGeom>
            <a:avLst/>
            <a:gdLst/>
            <a:ahLst/>
            <a:cxnLst/>
            <a:rect l="l" t="t" r="r" b="b"/>
            <a:pathLst>
              <a:path w="1691074" h="2235794">
                <a:moveTo>
                  <a:pt x="0" y="0"/>
                </a:moveTo>
                <a:lnTo>
                  <a:pt x="1691073" y="0"/>
                </a:lnTo>
                <a:lnTo>
                  <a:pt x="1691073" y="2235795"/>
                </a:lnTo>
                <a:lnTo>
                  <a:pt x="0" y="2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370775" y="2134748"/>
            <a:ext cx="7888525" cy="6835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STOP!</a:t>
            </a:r>
          </a:p>
          <a:p>
            <a:pPr algn="ctr">
              <a:lnSpc>
                <a:spcPts val="5460"/>
              </a:lnSpc>
            </a:pPr>
            <a:endParaRPr lang="en-US" sz="39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Are the phones turned on? Have you checked the bag? </a:t>
            </a:r>
          </a:p>
          <a:p>
            <a:pPr algn="ctr">
              <a:lnSpc>
                <a:spcPts val="5460"/>
              </a:lnSpc>
            </a:pPr>
            <a:endParaRPr lang="en-US" sz="39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Checking bags for:</a:t>
            </a:r>
          </a:p>
          <a:p>
            <a:pPr marL="842016" lvl="1" indent="-421008" algn="l">
              <a:lnSpc>
                <a:spcPts val="5460"/>
              </a:lnSpc>
              <a:buFont typeface="Arial"/>
              <a:buChar char="•"/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posters from previous nights</a:t>
            </a:r>
          </a:p>
          <a:p>
            <a:pPr marL="842016" lvl="1" indent="-421008" algn="l">
              <a:lnSpc>
                <a:spcPts val="5460"/>
              </a:lnSpc>
              <a:buFont typeface="Arial"/>
              <a:buChar char="•"/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stuff that shouldn’t be in the bag</a:t>
            </a:r>
          </a:p>
          <a:p>
            <a:pPr marL="842016" lvl="1" indent="-421008" algn="l">
              <a:lnSpc>
                <a:spcPts val="5460"/>
              </a:lnSpc>
              <a:buFont typeface="Arial"/>
              <a:buChar char="•"/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enough biosorb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511196" y="292479"/>
            <a:ext cx="5187917" cy="3116764"/>
            <a:chOff x="0" y="0"/>
            <a:chExt cx="6917223" cy="4155686"/>
          </a:xfrm>
        </p:grpSpPr>
        <p:sp>
          <p:nvSpPr>
            <p:cNvPr id="18" name="TextBox 18"/>
            <p:cNvSpPr txBox="1"/>
            <p:nvPr/>
          </p:nvSpPr>
          <p:spPr>
            <a:xfrm rot="-592460">
              <a:off x="229146" y="674847"/>
              <a:ext cx="6483434" cy="294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31"/>
                </a:lnSpc>
                <a:spcBef>
                  <a:spcPct val="0"/>
                </a:spcBef>
              </a:pPr>
              <a:r>
                <a:rPr lang="en-US" sz="8331">
                  <a:solidFill>
                    <a:srgbClr val="124469"/>
                  </a:solidFill>
                  <a:latin typeface="Bukhari Script"/>
                  <a:ea typeface="Bukhari Script"/>
                  <a:cs typeface="Bukhari Script"/>
                  <a:sym typeface="Bukhari Script"/>
                </a:rPr>
                <a:t>Equipment Check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-515361">
              <a:off x="556782" y="1340021"/>
              <a:ext cx="5794602" cy="1372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9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2331109" y="5590417"/>
            <a:ext cx="3968929" cy="2929791"/>
          </a:xfrm>
          <a:custGeom>
            <a:avLst/>
            <a:gdLst/>
            <a:ahLst/>
            <a:cxnLst/>
            <a:rect l="l" t="t" r="r" b="b"/>
            <a:pathLst>
              <a:path w="3968929" h="2929791">
                <a:moveTo>
                  <a:pt x="0" y="0"/>
                </a:moveTo>
                <a:lnTo>
                  <a:pt x="3968929" y="0"/>
                </a:lnTo>
                <a:lnTo>
                  <a:pt x="3968929" y="2929791"/>
                </a:lnTo>
                <a:lnTo>
                  <a:pt x="0" y="2929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175" y="-122427"/>
            <a:ext cx="8502660" cy="4666750"/>
            <a:chOff x="0" y="0"/>
            <a:chExt cx="2239384" cy="1229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9384" cy="1229103"/>
            </a:xfrm>
            <a:custGeom>
              <a:avLst/>
              <a:gdLst/>
              <a:ahLst/>
              <a:cxnLst/>
              <a:rect l="l" t="t" r="r" b="b"/>
              <a:pathLst>
                <a:path w="2239384" h="1229103">
                  <a:moveTo>
                    <a:pt x="0" y="0"/>
                  </a:moveTo>
                  <a:lnTo>
                    <a:pt x="2239384" y="0"/>
                  </a:lnTo>
                  <a:lnTo>
                    <a:pt x="2239384" y="1229103"/>
                  </a:lnTo>
                  <a:lnTo>
                    <a:pt x="0" y="1229103"/>
                  </a:lnTo>
                  <a:close/>
                </a:path>
              </a:pathLst>
            </a:custGeom>
            <a:solidFill>
              <a:srgbClr val="E5D4FF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239384" cy="130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8104278" y="103278"/>
            <a:ext cx="10305030" cy="10062413"/>
          </a:xfrm>
          <a:custGeom>
            <a:avLst/>
            <a:gdLst/>
            <a:ahLst/>
            <a:cxnLst/>
            <a:rect l="l" t="t" r="r" b="b"/>
            <a:pathLst>
              <a:path w="10305030" h="10062413">
                <a:moveTo>
                  <a:pt x="0" y="0"/>
                </a:moveTo>
                <a:lnTo>
                  <a:pt x="10305030" y="0"/>
                </a:lnTo>
                <a:lnTo>
                  <a:pt x="10305030" y="10062414"/>
                </a:lnTo>
                <a:lnTo>
                  <a:pt x="0" y="10062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2285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493178" y="8194103"/>
            <a:ext cx="3714061" cy="524023"/>
            <a:chOff x="0" y="0"/>
            <a:chExt cx="812800" cy="1146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25683" y="9258300"/>
            <a:ext cx="2979780" cy="719941"/>
            <a:chOff x="0" y="0"/>
            <a:chExt cx="1534439" cy="3707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34439" cy="370734"/>
            </a:xfrm>
            <a:custGeom>
              <a:avLst/>
              <a:gdLst/>
              <a:ahLst/>
              <a:cxnLst/>
              <a:rect l="l" t="t" r="r" b="b"/>
              <a:pathLst>
                <a:path w="1534439" h="370734">
                  <a:moveTo>
                    <a:pt x="1331239" y="0"/>
                  </a:moveTo>
                  <a:cubicBezTo>
                    <a:pt x="1443463" y="0"/>
                    <a:pt x="1534439" y="82992"/>
                    <a:pt x="1534439" y="185367"/>
                  </a:cubicBezTo>
                  <a:cubicBezTo>
                    <a:pt x="1534439" y="287742"/>
                    <a:pt x="1443463" y="370734"/>
                    <a:pt x="1331239" y="370734"/>
                  </a:cubicBezTo>
                  <a:lnTo>
                    <a:pt x="203200" y="370734"/>
                  </a:lnTo>
                  <a:cubicBezTo>
                    <a:pt x="90976" y="370734"/>
                    <a:pt x="0" y="287742"/>
                    <a:pt x="0" y="185367"/>
                  </a:cubicBezTo>
                  <a:cubicBezTo>
                    <a:pt x="0" y="829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D55D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534439" cy="418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r>
                <a:rPr lang="en-US" sz="1600" b="1" u="sng">
                  <a:solidFill>
                    <a:srgbClr val="124469"/>
                  </a:solidFill>
                  <a:latin typeface="Telegraf Ultra-Bold"/>
                  <a:ea typeface="Telegraf Ultra-Bold"/>
                  <a:cs typeface="Telegraf Ultra-Bold"/>
                  <a:sym typeface="Telegraf Ultra-Bold"/>
                </a:rPr>
                <a:t>BACK TO OVERVIEW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53301" y="694075"/>
            <a:ext cx="8723472" cy="9284166"/>
            <a:chOff x="0" y="0"/>
            <a:chExt cx="2297540" cy="24452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7540" cy="2445213"/>
            </a:xfrm>
            <a:custGeom>
              <a:avLst/>
              <a:gdLst/>
              <a:ahLst/>
              <a:cxnLst/>
              <a:rect l="l" t="t" r="r" b="b"/>
              <a:pathLst>
                <a:path w="2297540" h="2445213">
                  <a:moveTo>
                    <a:pt x="0" y="0"/>
                  </a:moveTo>
                  <a:lnTo>
                    <a:pt x="2297540" y="0"/>
                  </a:lnTo>
                  <a:lnTo>
                    <a:pt x="2297540" y="2445213"/>
                  </a:lnTo>
                  <a:lnTo>
                    <a:pt x="0" y="2445213"/>
                  </a:lnTo>
                  <a:close/>
                </a:path>
              </a:pathLst>
            </a:custGeom>
            <a:solidFill>
              <a:srgbClr val="FAD55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2297540" cy="25214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602447" y="2587251"/>
            <a:ext cx="1691074" cy="2235794"/>
          </a:xfrm>
          <a:custGeom>
            <a:avLst/>
            <a:gdLst/>
            <a:ahLst/>
            <a:cxnLst/>
            <a:rect l="l" t="t" r="r" b="b"/>
            <a:pathLst>
              <a:path w="1691074" h="2235794">
                <a:moveTo>
                  <a:pt x="0" y="0"/>
                </a:moveTo>
                <a:lnTo>
                  <a:pt x="1691073" y="0"/>
                </a:lnTo>
                <a:lnTo>
                  <a:pt x="1691073" y="2235795"/>
                </a:lnTo>
                <a:lnTo>
                  <a:pt x="0" y="2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370775" y="2134748"/>
            <a:ext cx="7888525" cy="5463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Snap a selfie/picture of the On Call team </a:t>
            </a:r>
          </a:p>
          <a:p>
            <a:pPr algn="ctr">
              <a:lnSpc>
                <a:spcPts val="5460"/>
              </a:lnSpc>
            </a:pPr>
            <a:endParaRPr lang="en-US" sz="39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Send it in the Residence Life WhatsApp Groupchat</a:t>
            </a:r>
          </a:p>
          <a:p>
            <a:pPr algn="ctr">
              <a:lnSpc>
                <a:spcPts val="5460"/>
              </a:lnSpc>
            </a:pPr>
            <a:endParaRPr lang="en-US" sz="39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**feel free to get creative but picture must show everyone**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511196" y="292479"/>
            <a:ext cx="5368460" cy="4153972"/>
            <a:chOff x="0" y="0"/>
            <a:chExt cx="7157947" cy="5538629"/>
          </a:xfrm>
        </p:grpSpPr>
        <p:sp>
          <p:nvSpPr>
            <p:cNvPr id="18" name="TextBox 18"/>
            <p:cNvSpPr txBox="1"/>
            <p:nvPr/>
          </p:nvSpPr>
          <p:spPr>
            <a:xfrm rot="-592460">
              <a:off x="349508" y="664450"/>
              <a:ext cx="6483434" cy="435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31"/>
                </a:lnSpc>
                <a:spcBef>
                  <a:spcPct val="0"/>
                </a:spcBef>
              </a:pPr>
              <a:r>
                <a:rPr lang="en-US" sz="8331">
                  <a:solidFill>
                    <a:srgbClr val="124469"/>
                  </a:solidFill>
                  <a:latin typeface="Bukhari Script"/>
                  <a:ea typeface="Bukhari Script"/>
                  <a:cs typeface="Bukhari Script"/>
                  <a:sym typeface="Bukhari Script"/>
                </a:rPr>
                <a:t>SNAP A PIC! (new)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-515361">
              <a:off x="556782" y="1340021"/>
              <a:ext cx="5794602" cy="1372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9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2979904" y="5085057"/>
            <a:ext cx="2825559" cy="3371058"/>
          </a:xfrm>
          <a:custGeom>
            <a:avLst/>
            <a:gdLst/>
            <a:ahLst/>
            <a:cxnLst/>
            <a:rect l="l" t="t" r="r" b="b"/>
            <a:pathLst>
              <a:path w="2825559" h="3371058">
                <a:moveTo>
                  <a:pt x="0" y="0"/>
                </a:moveTo>
                <a:lnTo>
                  <a:pt x="2825559" y="0"/>
                </a:lnTo>
                <a:lnTo>
                  <a:pt x="2825559" y="3371058"/>
                </a:lnTo>
                <a:lnTo>
                  <a:pt x="0" y="33710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047750" y="3958456"/>
          <a:ext cx="16221075" cy="5022290"/>
        </p:xfrm>
        <a:graphic>
          <a:graphicData uri="http://schemas.openxmlformats.org/drawingml/2006/table">
            <a:tbl>
              <a:tblPr/>
              <a:tblGrid>
                <a:gridCol w="540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2041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124469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Informative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124469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Response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124469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Administrative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249">
                <a:tc>
                  <a:txBody>
                    <a:bodyPr/>
                    <a:lstStyle/>
                    <a:p>
                      <a:pPr marL="453387" lvl="1" indent="-226693" algn="l">
                        <a:lnSpc>
                          <a:spcPts val="293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Nervousness or need advice/reassurance</a:t>
                      </a:r>
                      <a:endParaRPr lang="en-US" sz="1100"/>
                    </a:p>
                    <a:p>
                      <a:pPr marL="453387" lvl="1" indent="-226693" algn="l">
                        <a:lnSpc>
                          <a:spcPts val="2939"/>
                        </a:lnSpc>
                        <a:buFont typeface="Arial"/>
                        <a:buChar char="•"/>
                      </a:pPr>
                      <a:r>
                        <a:rPr lang="en-US" sz="20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Uncertainty of the policies or customs</a:t>
                      </a:r>
                    </a:p>
                    <a:p>
                      <a:pPr marL="453387" lvl="1" indent="-226693" algn="l">
                        <a:lnSpc>
                          <a:spcPts val="2939"/>
                        </a:lnSpc>
                        <a:buFont typeface="Arial"/>
                        <a:buChar char="•"/>
                      </a:pPr>
                      <a:r>
                        <a:rPr lang="en-US" sz="20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Informing you Emergency Services is on campus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tc>
                  <a:txBody>
                    <a:bodyPr/>
                    <a:lstStyle/>
                    <a:p>
                      <a:pPr marL="453387" lvl="1" indent="-226693" algn="l">
                        <a:lnSpc>
                          <a:spcPts val="293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Requiring support managing a minor situation</a:t>
                      </a:r>
                      <a:endParaRPr lang="en-US" sz="1100"/>
                    </a:p>
                    <a:p>
                      <a:pPr marL="453387" lvl="1" indent="-226693" algn="l">
                        <a:lnSpc>
                          <a:spcPts val="2939"/>
                        </a:lnSpc>
                        <a:buFont typeface="Arial"/>
                        <a:buChar char="•"/>
                      </a:pPr>
                      <a:r>
                        <a:rPr lang="en-US" sz="20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Requiring support handling a large-scale/emergency situation </a:t>
                      </a:r>
                    </a:p>
                    <a:p>
                      <a:pPr marL="453387" lvl="1" indent="-226693" algn="l">
                        <a:lnSpc>
                          <a:spcPts val="2939"/>
                        </a:lnSpc>
                        <a:buFont typeface="Arial"/>
                        <a:buChar char="•"/>
                      </a:pPr>
                      <a:r>
                        <a:rPr lang="en-US" sz="20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Uncomfortable handling an incident/ beyond their ability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tc>
                  <a:txBody>
                    <a:bodyPr/>
                    <a:lstStyle/>
                    <a:p>
                      <a:pPr marL="453387" lvl="1" indent="-226693" algn="l">
                        <a:lnSpc>
                          <a:spcPts val="293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Someone falling ill/becoming unavailable while on shift</a:t>
                      </a:r>
                      <a:endParaRPr lang="en-US" sz="1100"/>
                    </a:p>
                    <a:p>
                      <a:pPr marL="453387" lvl="1" indent="-226693" algn="l">
                        <a:lnSpc>
                          <a:spcPts val="2939"/>
                        </a:lnSpc>
                        <a:buFont typeface="Arial"/>
                        <a:buChar char="•"/>
                      </a:pPr>
                      <a:r>
                        <a:rPr lang="en-US" sz="20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Needing to debrief a situation </a:t>
                      </a:r>
                    </a:p>
                    <a:p>
                      <a:pPr marL="453387" lvl="1" indent="-226693" algn="l">
                        <a:lnSpc>
                          <a:spcPts val="2939"/>
                        </a:lnSpc>
                        <a:buFont typeface="Arial"/>
                        <a:buChar char="•"/>
                      </a:pPr>
                      <a:r>
                        <a:rPr lang="en-US" sz="20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Conflict between members of the on Call team</a:t>
                      </a:r>
                    </a:p>
                    <a:p>
                      <a:pPr algn="ctr">
                        <a:lnSpc>
                          <a:spcPts val="2939"/>
                        </a:lnSpc>
                      </a:pPr>
                      <a:endParaRPr lang="en-US" sz="2099">
                        <a:solidFill>
                          <a:srgbClr val="124469"/>
                        </a:solidFill>
                        <a:latin typeface="Telegraf"/>
                        <a:ea typeface="Telegraf"/>
                        <a:cs typeface="Telegraf"/>
                        <a:sym typeface="Telegraf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7654110" y="9258300"/>
            <a:ext cx="2979780" cy="719941"/>
            <a:chOff x="0" y="0"/>
            <a:chExt cx="1534439" cy="370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34439" cy="370734"/>
            </a:xfrm>
            <a:custGeom>
              <a:avLst/>
              <a:gdLst/>
              <a:ahLst/>
              <a:cxnLst/>
              <a:rect l="l" t="t" r="r" b="b"/>
              <a:pathLst>
                <a:path w="1534439" h="370734">
                  <a:moveTo>
                    <a:pt x="1331239" y="0"/>
                  </a:moveTo>
                  <a:cubicBezTo>
                    <a:pt x="1443463" y="0"/>
                    <a:pt x="1534439" y="82992"/>
                    <a:pt x="1534439" y="185367"/>
                  </a:cubicBezTo>
                  <a:cubicBezTo>
                    <a:pt x="1534439" y="287742"/>
                    <a:pt x="1443463" y="370734"/>
                    <a:pt x="1331239" y="370734"/>
                  </a:cubicBezTo>
                  <a:lnTo>
                    <a:pt x="203200" y="370734"/>
                  </a:lnTo>
                  <a:cubicBezTo>
                    <a:pt x="90976" y="370734"/>
                    <a:pt x="0" y="287742"/>
                    <a:pt x="0" y="185367"/>
                  </a:cubicBezTo>
                  <a:cubicBezTo>
                    <a:pt x="0" y="829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D55D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534439" cy="418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r>
                <a:rPr lang="en-US" sz="1600" b="1" u="sng">
                  <a:solidFill>
                    <a:srgbClr val="124469"/>
                  </a:solidFill>
                  <a:latin typeface="Telegraf Ultra-Bold"/>
                  <a:ea typeface="Telegraf Ultra-Bold"/>
                  <a:cs typeface="Telegraf Ultra-Bold"/>
                  <a:sym typeface="Telegraf Ultra-Bold"/>
                </a:rPr>
                <a:t>BACK TO OVERVIEW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66811" y="-154401"/>
            <a:ext cx="18671496" cy="3807926"/>
            <a:chOff x="0" y="0"/>
            <a:chExt cx="4917596" cy="10029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17596" cy="1002910"/>
            </a:xfrm>
            <a:custGeom>
              <a:avLst/>
              <a:gdLst/>
              <a:ahLst/>
              <a:cxnLst/>
              <a:rect l="l" t="t" r="r" b="b"/>
              <a:pathLst>
                <a:path w="4917596" h="1002910">
                  <a:moveTo>
                    <a:pt x="0" y="0"/>
                  </a:moveTo>
                  <a:lnTo>
                    <a:pt x="4917596" y="0"/>
                  </a:lnTo>
                  <a:lnTo>
                    <a:pt x="4917596" y="1002910"/>
                  </a:lnTo>
                  <a:lnTo>
                    <a:pt x="0" y="1002910"/>
                  </a:lnTo>
                  <a:close/>
                </a:path>
              </a:pathLst>
            </a:custGeom>
            <a:solidFill>
              <a:srgbClr val="E5D4FF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917596" cy="1079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361394" flipH="1">
            <a:off x="15102975" y="1161855"/>
            <a:ext cx="2678873" cy="2678873"/>
          </a:xfrm>
          <a:custGeom>
            <a:avLst/>
            <a:gdLst/>
            <a:ahLst/>
            <a:cxnLst/>
            <a:rect l="l" t="t" r="r" b="b"/>
            <a:pathLst>
              <a:path w="2678873" h="2678873">
                <a:moveTo>
                  <a:pt x="2678873" y="0"/>
                </a:moveTo>
                <a:lnTo>
                  <a:pt x="0" y="0"/>
                </a:lnTo>
                <a:lnTo>
                  <a:pt x="0" y="2678873"/>
                </a:lnTo>
                <a:lnTo>
                  <a:pt x="2678873" y="2678873"/>
                </a:lnTo>
                <a:lnTo>
                  <a:pt x="26788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103806" y="1276350"/>
            <a:ext cx="12080387" cy="1579982"/>
            <a:chOff x="0" y="0"/>
            <a:chExt cx="16107183" cy="210664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16107183" cy="1003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99"/>
                </a:lnSpc>
              </a:pPr>
              <a:r>
                <a:rPr lang="en-US" sz="4999">
                  <a:solidFill>
                    <a:srgbClr val="124469"/>
                  </a:solidFill>
                  <a:latin typeface="Gliker Expanded"/>
                  <a:ea typeface="Gliker Expanded"/>
                  <a:cs typeface="Gliker Expanded"/>
                  <a:sym typeface="Gliker Expanded"/>
                </a:rPr>
                <a:t>TYPES OF CALLS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445820"/>
              <a:ext cx="16107183" cy="660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124469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what to exptect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853920" y="440082"/>
            <a:ext cx="1231994" cy="1628838"/>
          </a:xfrm>
          <a:custGeom>
            <a:avLst/>
            <a:gdLst/>
            <a:ahLst/>
            <a:cxnLst/>
            <a:rect l="l" t="t" r="r" b="b"/>
            <a:pathLst>
              <a:path w="1231994" h="1628838">
                <a:moveTo>
                  <a:pt x="0" y="0"/>
                </a:moveTo>
                <a:lnTo>
                  <a:pt x="1231994" y="0"/>
                </a:lnTo>
                <a:lnTo>
                  <a:pt x="1231994" y="1628838"/>
                </a:lnTo>
                <a:lnTo>
                  <a:pt x="0" y="16288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95247" y="638175"/>
            <a:ext cx="12073300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sz="5800">
                <a:solidFill>
                  <a:srgbClr val="124469"/>
                </a:solidFill>
                <a:latin typeface="Gliker Expanded"/>
                <a:ea typeface="Gliker Expanded"/>
                <a:cs typeface="Gliker Expanded"/>
                <a:sym typeface="Gliker Expanded"/>
              </a:rPr>
              <a:t>SIMILARITIES VS. DIFFERENCES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8297829" y="314859"/>
            <a:ext cx="1692342" cy="18288000"/>
          </a:xfrm>
          <a:custGeom>
            <a:avLst/>
            <a:gdLst/>
            <a:ahLst/>
            <a:cxnLst/>
            <a:rect l="l" t="t" r="r" b="b"/>
            <a:pathLst>
              <a:path w="1692342" h="18288000">
                <a:moveTo>
                  <a:pt x="0" y="0"/>
                </a:moveTo>
                <a:lnTo>
                  <a:pt x="1692342" y="0"/>
                </a:lnTo>
                <a:lnTo>
                  <a:pt x="1692342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07118"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2007776" y="2473809"/>
          <a:ext cx="15242288" cy="5930418"/>
        </p:xfrm>
        <a:graphic>
          <a:graphicData uri="http://schemas.openxmlformats.org/drawingml/2006/table">
            <a:tbl>
              <a:tblPr/>
              <a:tblGrid>
                <a:gridCol w="713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68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124469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SIMILARITIES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124469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DIFFERENCES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504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must be sober for entirety of shift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no rounds, unless filling in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47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be physically and mentally able to respond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be on campus and able to respond within 10 minutes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504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should use the time to connect with colleagues and students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different kinds of calls (more supportive rather than lockouts etc.)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504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keep phone within earshot and answer all calls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more problem solving and critical thinking!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672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return phone to Connect by 12 noon the following day (even if you are SOC for a week straight)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124469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*** you cannot be Senior On Call and RA On Call at the same time ***</a:t>
                      </a:r>
                      <a:endParaRPr lang="en-US" sz="1100"/>
                    </a:p>
                    <a:p>
                      <a:pPr algn="ctr">
                        <a:lnSpc>
                          <a:spcPts val="2239"/>
                        </a:lnSpc>
                      </a:pPr>
                      <a:r>
                        <a:rPr lang="en-US" sz="1599" b="1">
                          <a:solidFill>
                            <a:srgbClr val="124469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**Senior On Call are expected to be available  to do all RA on Call duties at any time during their shift**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5"/>
          <p:cNvGrpSpPr/>
          <p:nvPr/>
        </p:nvGrpSpPr>
        <p:grpSpPr>
          <a:xfrm>
            <a:off x="7942007" y="9258300"/>
            <a:ext cx="2979780" cy="719941"/>
            <a:chOff x="0" y="0"/>
            <a:chExt cx="1534439" cy="3707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34439" cy="370734"/>
            </a:xfrm>
            <a:custGeom>
              <a:avLst/>
              <a:gdLst/>
              <a:ahLst/>
              <a:cxnLst/>
              <a:rect l="l" t="t" r="r" b="b"/>
              <a:pathLst>
                <a:path w="1534439" h="370734">
                  <a:moveTo>
                    <a:pt x="1331239" y="0"/>
                  </a:moveTo>
                  <a:cubicBezTo>
                    <a:pt x="1443463" y="0"/>
                    <a:pt x="1534439" y="82992"/>
                    <a:pt x="1534439" y="185367"/>
                  </a:cubicBezTo>
                  <a:cubicBezTo>
                    <a:pt x="1534439" y="287742"/>
                    <a:pt x="1443463" y="370734"/>
                    <a:pt x="1331239" y="370734"/>
                  </a:cubicBezTo>
                  <a:lnTo>
                    <a:pt x="203200" y="370734"/>
                  </a:lnTo>
                  <a:cubicBezTo>
                    <a:pt x="90976" y="370734"/>
                    <a:pt x="0" y="287742"/>
                    <a:pt x="0" y="185367"/>
                  </a:cubicBezTo>
                  <a:cubicBezTo>
                    <a:pt x="0" y="829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5D4F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534439" cy="418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r>
                <a:rPr lang="en-US" sz="1600" b="1" u="sng">
                  <a:solidFill>
                    <a:srgbClr val="124469"/>
                  </a:solidFill>
                  <a:latin typeface="Telegraf Ultra-Bold"/>
                  <a:ea typeface="Telegraf Ultra-Bold"/>
                  <a:cs typeface="Telegraf Ultra-Bold"/>
                  <a:sym typeface="Telegraf Ultra-Bold"/>
                </a:rPr>
                <a:t>BACK TO OVERVIEW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920977" flipH="1">
            <a:off x="15642955" y="1898512"/>
            <a:ext cx="2414844" cy="1734297"/>
          </a:xfrm>
          <a:custGeom>
            <a:avLst/>
            <a:gdLst/>
            <a:ahLst/>
            <a:cxnLst/>
            <a:rect l="l" t="t" r="r" b="b"/>
            <a:pathLst>
              <a:path w="2414844" h="1734297">
                <a:moveTo>
                  <a:pt x="2414844" y="0"/>
                </a:moveTo>
                <a:lnTo>
                  <a:pt x="0" y="0"/>
                </a:lnTo>
                <a:lnTo>
                  <a:pt x="0" y="1734297"/>
                </a:lnTo>
                <a:lnTo>
                  <a:pt x="2414844" y="1734297"/>
                </a:lnTo>
                <a:lnTo>
                  <a:pt x="24148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00868" flipH="1">
            <a:off x="1129721" y="1078133"/>
            <a:ext cx="1844234" cy="1844234"/>
          </a:xfrm>
          <a:custGeom>
            <a:avLst/>
            <a:gdLst/>
            <a:ahLst/>
            <a:cxnLst/>
            <a:rect l="l" t="t" r="r" b="b"/>
            <a:pathLst>
              <a:path w="1844234" h="1844234">
                <a:moveTo>
                  <a:pt x="1844233" y="0"/>
                </a:moveTo>
                <a:lnTo>
                  <a:pt x="0" y="0"/>
                </a:lnTo>
                <a:lnTo>
                  <a:pt x="0" y="1844234"/>
                </a:lnTo>
                <a:lnTo>
                  <a:pt x="1844233" y="1844234"/>
                </a:lnTo>
                <a:lnTo>
                  <a:pt x="184423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1748" y="-154401"/>
            <a:ext cx="18671496" cy="3807926"/>
            <a:chOff x="0" y="0"/>
            <a:chExt cx="4917596" cy="1002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7596" cy="1002910"/>
            </a:xfrm>
            <a:custGeom>
              <a:avLst/>
              <a:gdLst/>
              <a:ahLst/>
              <a:cxnLst/>
              <a:rect l="l" t="t" r="r" b="b"/>
              <a:pathLst>
                <a:path w="4917596" h="1002910">
                  <a:moveTo>
                    <a:pt x="0" y="0"/>
                  </a:moveTo>
                  <a:lnTo>
                    <a:pt x="4917596" y="0"/>
                  </a:lnTo>
                  <a:lnTo>
                    <a:pt x="4917596" y="1002910"/>
                  </a:lnTo>
                  <a:lnTo>
                    <a:pt x="0" y="1002910"/>
                  </a:lnTo>
                  <a:close/>
                </a:path>
              </a:pathLst>
            </a:custGeom>
            <a:solidFill>
              <a:srgbClr val="E5D4FF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17596" cy="1079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91748" y="9258300"/>
            <a:ext cx="18671496" cy="1135138"/>
            <a:chOff x="0" y="0"/>
            <a:chExt cx="4917596" cy="298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17596" cy="298966"/>
            </a:xfrm>
            <a:custGeom>
              <a:avLst/>
              <a:gdLst/>
              <a:ahLst/>
              <a:cxnLst/>
              <a:rect l="l" t="t" r="r" b="b"/>
              <a:pathLst>
                <a:path w="4917596" h="298966">
                  <a:moveTo>
                    <a:pt x="0" y="0"/>
                  </a:moveTo>
                  <a:lnTo>
                    <a:pt x="4917596" y="0"/>
                  </a:lnTo>
                  <a:lnTo>
                    <a:pt x="4917596" y="298966"/>
                  </a:lnTo>
                  <a:lnTo>
                    <a:pt x="0" y="298966"/>
                  </a:lnTo>
                  <a:close/>
                </a:path>
              </a:pathLst>
            </a:custGeom>
            <a:solidFill>
              <a:srgbClr val="FAD55D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917596" cy="375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45858" y="1286647"/>
            <a:ext cx="16230600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>
                <a:solidFill>
                  <a:srgbClr val="124469"/>
                </a:solidFill>
                <a:latin typeface="Gliker Expanded"/>
                <a:ea typeface="Gliker Expanded"/>
                <a:cs typeface="Gliker Expanded"/>
                <a:sym typeface="Gliker Expanded"/>
              </a:rPr>
              <a:t>PHONE EITQUETTE</a:t>
            </a:r>
          </a:p>
        </p:txBody>
      </p:sp>
      <p:sp>
        <p:nvSpPr>
          <p:cNvPr id="9" name="AutoShape 9"/>
          <p:cNvSpPr/>
          <p:nvPr/>
        </p:nvSpPr>
        <p:spPr>
          <a:xfrm>
            <a:off x="0" y="5300663"/>
            <a:ext cx="18288000" cy="0"/>
          </a:xfrm>
          <a:prstGeom prst="line">
            <a:avLst/>
          </a:prstGeom>
          <a:ln w="28575" cap="rnd">
            <a:solidFill>
              <a:srgbClr val="12446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2513862" y="5143500"/>
            <a:ext cx="323850" cy="32385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802420" y="5143500"/>
            <a:ext cx="323850" cy="32385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1090979" y="5143500"/>
            <a:ext cx="323850" cy="32385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379537" y="5143500"/>
            <a:ext cx="323850" cy="32385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045858" y="5829300"/>
            <a:ext cx="3364925" cy="1960087"/>
            <a:chOff x="0" y="0"/>
            <a:chExt cx="4486566" cy="261344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95250"/>
              <a:ext cx="4486566" cy="714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100" b="1">
                  <a:solidFill>
                    <a:srgbClr val="124469"/>
                  </a:solidFill>
                  <a:latin typeface="Telegraf Ultra-Bold"/>
                  <a:ea typeface="Telegraf Ultra-Bold"/>
                  <a:cs typeface="Telegraf Ultra-Bold"/>
                  <a:sym typeface="Telegraf Ultra-Bold"/>
                </a:rPr>
                <a:t>Be Polite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801794"/>
              <a:ext cx="4486566" cy="1811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endParaRPr/>
            </a:p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Go to a quiet space</a:t>
              </a:r>
            </a:p>
            <a:p>
              <a:pPr marL="0" lvl="0" indent="0" algn="ctr">
                <a:lnSpc>
                  <a:spcPts val="3600"/>
                </a:lnSpc>
              </a:pPr>
              <a:endParaRPr lang="en-US" sz="2400">
                <a:solidFill>
                  <a:srgbClr val="124469"/>
                </a:solidFill>
                <a:latin typeface="Telegraf"/>
                <a:ea typeface="Telegraf"/>
                <a:cs typeface="Telegraf"/>
                <a:sym typeface="Telegraf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334416" y="5829300"/>
            <a:ext cx="3364925" cy="2874487"/>
            <a:chOff x="0" y="0"/>
            <a:chExt cx="4486566" cy="3832649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95250"/>
              <a:ext cx="4486566" cy="714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100" b="1">
                  <a:solidFill>
                    <a:srgbClr val="124469"/>
                  </a:solidFill>
                  <a:latin typeface="Telegraf Ultra-Bold"/>
                  <a:ea typeface="Telegraf Ultra-Bold"/>
                  <a:cs typeface="Telegraf Ultra-Bold"/>
                  <a:sym typeface="Telegraf Ultra-Bold"/>
                </a:rPr>
                <a:t>Introduce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801794"/>
              <a:ext cx="4486566" cy="3030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Identify your name and position </a:t>
              </a:r>
            </a:p>
            <a:p>
              <a:pPr algn="ctr">
                <a:lnSpc>
                  <a:spcPts val="3600"/>
                </a:lnSpc>
              </a:pPr>
              <a:endParaRPr lang="en-US" sz="2400">
                <a:solidFill>
                  <a:srgbClr val="124469"/>
                </a:solidFill>
                <a:latin typeface="Telegraf"/>
                <a:ea typeface="Telegraf"/>
                <a:cs typeface="Telegraf"/>
                <a:sym typeface="Telegraf"/>
              </a:endParaRPr>
            </a:p>
            <a:p>
              <a:pPr marL="0" lvl="0" indent="0" algn="ctr">
                <a:lnSpc>
                  <a:spcPts val="3600"/>
                </a:lnSpc>
              </a:pPr>
              <a:r>
                <a:rPr lang="en-US" sz="2400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“Hello this is Senior RA Nicole”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911533" y="5829300"/>
            <a:ext cx="3714300" cy="2874487"/>
            <a:chOff x="0" y="0"/>
            <a:chExt cx="4952399" cy="3832649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95250"/>
              <a:ext cx="4952399" cy="714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100" b="1">
                  <a:solidFill>
                    <a:srgbClr val="124469"/>
                  </a:solidFill>
                  <a:latin typeface="Telegraf Ultra-Bold"/>
                  <a:ea typeface="Telegraf Ultra-Bold"/>
                  <a:cs typeface="Telegraf Ultra-Bold"/>
                  <a:sym typeface="Telegraf Ultra-Bold"/>
                </a:rPr>
                <a:t>Propose a solution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801794"/>
              <a:ext cx="4952399" cy="3030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</a:pPr>
              <a:r>
                <a:rPr lang="en-US" sz="2400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Use your critical thinking skills and tell us how you think the problem should be solved (where possible)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493528" y="5829300"/>
            <a:ext cx="3518751" cy="3331687"/>
            <a:chOff x="0" y="0"/>
            <a:chExt cx="4691668" cy="4442249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95250"/>
              <a:ext cx="4691668" cy="714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100" b="1">
                  <a:solidFill>
                    <a:srgbClr val="124469"/>
                  </a:solidFill>
                  <a:latin typeface="Telegraf Ultra-Bold"/>
                  <a:ea typeface="Telegraf Ultra-Bold"/>
                  <a:cs typeface="Telegraf Ultra-Bold"/>
                  <a:sym typeface="Telegraf Ultra-Bold"/>
                </a:rPr>
                <a:t>Be Concise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801794"/>
              <a:ext cx="4691668" cy="3640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What is the relevant information?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-Where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-Who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-What</a:t>
              </a:r>
            </a:p>
            <a:p>
              <a:pPr marL="0" lvl="0" indent="0" algn="ctr">
                <a:lnSpc>
                  <a:spcPts val="3600"/>
                </a:lnSpc>
              </a:pPr>
              <a:r>
                <a:rPr lang="en-US" sz="2400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-When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15079645" y="1305052"/>
            <a:ext cx="1954649" cy="2584271"/>
          </a:xfrm>
          <a:custGeom>
            <a:avLst/>
            <a:gdLst/>
            <a:ahLst/>
            <a:cxnLst/>
            <a:rect l="l" t="t" r="r" b="b"/>
            <a:pathLst>
              <a:path w="1954649" h="2584271">
                <a:moveTo>
                  <a:pt x="0" y="0"/>
                </a:moveTo>
                <a:lnTo>
                  <a:pt x="1954649" y="0"/>
                </a:lnTo>
                <a:lnTo>
                  <a:pt x="1954649" y="2584271"/>
                </a:lnTo>
                <a:lnTo>
                  <a:pt x="0" y="2584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flipH="1">
            <a:off x="906601" y="1958001"/>
            <a:ext cx="2432631" cy="2432631"/>
          </a:xfrm>
          <a:custGeom>
            <a:avLst/>
            <a:gdLst/>
            <a:ahLst/>
            <a:cxnLst/>
            <a:rect l="l" t="t" r="r" b="b"/>
            <a:pathLst>
              <a:path w="2432631" h="2432631">
                <a:moveTo>
                  <a:pt x="2432631" y="0"/>
                </a:moveTo>
                <a:lnTo>
                  <a:pt x="0" y="0"/>
                </a:lnTo>
                <a:lnTo>
                  <a:pt x="0" y="2432631"/>
                </a:lnTo>
                <a:lnTo>
                  <a:pt x="2432631" y="2432631"/>
                </a:lnTo>
                <a:lnTo>
                  <a:pt x="24326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6811" y="-154401"/>
            <a:ext cx="18671496" cy="3040964"/>
            <a:chOff x="0" y="0"/>
            <a:chExt cx="4917596" cy="8009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7596" cy="800912"/>
            </a:xfrm>
            <a:custGeom>
              <a:avLst/>
              <a:gdLst/>
              <a:ahLst/>
              <a:cxnLst/>
              <a:rect l="l" t="t" r="r" b="b"/>
              <a:pathLst>
                <a:path w="4917596" h="800912">
                  <a:moveTo>
                    <a:pt x="0" y="0"/>
                  </a:moveTo>
                  <a:lnTo>
                    <a:pt x="4917596" y="0"/>
                  </a:lnTo>
                  <a:lnTo>
                    <a:pt x="4917596" y="800912"/>
                  </a:lnTo>
                  <a:lnTo>
                    <a:pt x="0" y="800912"/>
                  </a:lnTo>
                  <a:close/>
                </a:path>
              </a:pathLst>
            </a:custGeom>
            <a:solidFill>
              <a:srgbClr val="F2F1ED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17596" cy="877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656480">
            <a:off x="15449818" y="551662"/>
            <a:ext cx="1231994" cy="1628838"/>
          </a:xfrm>
          <a:custGeom>
            <a:avLst/>
            <a:gdLst/>
            <a:ahLst/>
            <a:cxnLst/>
            <a:rect l="l" t="t" r="r" b="b"/>
            <a:pathLst>
              <a:path w="1231994" h="1628838">
                <a:moveTo>
                  <a:pt x="0" y="0"/>
                </a:moveTo>
                <a:lnTo>
                  <a:pt x="1231994" y="0"/>
                </a:lnTo>
                <a:lnTo>
                  <a:pt x="1231994" y="1628838"/>
                </a:lnTo>
                <a:lnTo>
                  <a:pt x="0" y="1628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55434" y="3451975"/>
            <a:ext cx="1922010" cy="2157358"/>
          </a:xfrm>
          <a:custGeom>
            <a:avLst/>
            <a:gdLst/>
            <a:ahLst/>
            <a:cxnLst/>
            <a:rect l="l" t="t" r="r" b="b"/>
            <a:pathLst>
              <a:path w="1922010" h="2157358">
                <a:moveTo>
                  <a:pt x="0" y="0"/>
                </a:moveTo>
                <a:lnTo>
                  <a:pt x="1922010" y="0"/>
                </a:lnTo>
                <a:lnTo>
                  <a:pt x="1922010" y="2157358"/>
                </a:lnTo>
                <a:lnTo>
                  <a:pt x="0" y="2157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6617" y="6616452"/>
            <a:ext cx="2173641" cy="2209801"/>
          </a:xfrm>
          <a:custGeom>
            <a:avLst/>
            <a:gdLst/>
            <a:ahLst/>
            <a:cxnLst/>
            <a:rect l="l" t="t" r="r" b="b"/>
            <a:pathLst>
              <a:path w="2173641" h="2209801">
                <a:moveTo>
                  <a:pt x="0" y="0"/>
                </a:moveTo>
                <a:lnTo>
                  <a:pt x="2173641" y="0"/>
                </a:lnTo>
                <a:lnTo>
                  <a:pt x="2173641" y="2209801"/>
                </a:lnTo>
                <a:lnTo>
                  <a:pt x="0" y="22098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551045" y="6472211"/>
            <a:ext cx="2019873" cy="2409826"/>
          </a:xfrm>
          <a:custGeom>
            <a:avLst/>
            <a:gdLst/>
            <a:ahLst/>
            <a:cxnLst/>
            <a:rect l="l" t="t" r="r" b="b"/>
            <a:pathLst>
              <a:path w="2019873" h="2409826">
                <a:moveTo>
                  <a:pt x="0" y="0"/>
                </a:moveTo>
                <a:lnTo>
                  <a:pt x="2019873" y="0"/>
                </a:lnTo>
                <a:lnTo>
                  <a:pt x="2019873" y="2409826"/>
                </a:lnTo>
                <a:lnTo>
                  <a:pt x="0" y="24098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1509" y="3124413"/>
            <a:ext cx="1798749" cy="2725377"/>
          </a:xfrm>
          <a:custGeom>
            <a:avLst/>
            <a:gdLst/>
            <a:ahLst/>
            <a:cxnLst/>
            <a:rect l="l" t="t" r="r" b="b"/>
            <a:pathLst>
              <a:path w="1798749" h="2725377">
                <a:moveTo>
                  <a:pt x="0" y="0"/>
                </a:moveTo>
                <a:lnTo>
                  <a:pt x="1798749" y="0"/>
                </a:lnTo>
                <a:lnTo>
                  <a:pt x="1798749" y="2725377"/>
                </a:lnTo>
                <a:lnTo>
                  <a:pt x="0" y="27253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526523" y="3338381"/>
            <a:ext cx="4638878" cy="5919919"/>
            <a:chOff x="0" y="0"/>
            <a:chExt cx="1221762" cy="15591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1762" cy="1559156"/>
            </a:xfrm>
            <a:custGeom>
              <a:avLst/>
              <a:gdLst/>
              <a:ahLst/>
              <a:cxnLst/>
              <a:rect l="l" t="t" r="r" b="b"/>
              <a:pathLst>
                <a:path w="1221762" h="1559156">
                  <a:moveTo>
                    <a:pt x="0" y="0"/>
                  </a:moveTo>
                  <a:lnTo>
                    <a:pt x="1221762" y="0"/>
                  </a:lnTo>
                  <a:lnTo>
                    <a:pt x="1221762" y="1559156"/>
                  </a:lnTo>
                  <a:lnTo>
                    <a:pt x="0" y="1559156"/>
                  </a:lnTo>
                  <a:close/>
                </a:path>
              </a:pathLst>
            </a:custGeom>
            <a:solidFill>
              <a:srgbClr val="FAD5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221762" cy="16353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We don’t expect or want you to be a replacement for the RLM! </a:t>
              </a:r>
            </a:p>
            <a:p>
              <a:pPr algn="ctr">
                <a:lnSpc>
                  <a:spcPts val="2800"/>
                </a:lnSpc>
              </a:pPr>
              <a:endParaRPr lang="en-US" sz="2000" b="1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Some situations/decisions require a professional staff to take on the liability </a:t>
              </a:r>
            </a:p>
            <a:p>
              <a:pPr algn="ctr">
                <a:lnSpc>
                  <a:spcPts val="2800"/>
                </a:lnSpc>
              </a:pPr>
              <a:endParaRPr lang="en-US" sz="2000" b="1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If you aren’t sure, call us! We’d never expect you to know everything. We know you’re awesome and could handle it, but we actually need you to call us.</a:t>
              </a:r>
            </a:p>
            <a:p>
              <a:pPr algn="ctr">
                <a:lnSpc>
                  <a:spcPts val="2800"/>
                </a:lnSpc>
              </a:pPr>
              <a:endParaRPr lang="en-US" sz="2000" b="1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533400"/>
            <a:ext cx="12362379" cy="19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>
                <a:solidFill>
                  <a:srgbClr val="124469"/>
                </a:solidFill>
                <a:latin typeface="Gliker Expanded"/>
                <a:ea typeface="Gliker Expanded"/>
                <a:cs typeface="Gliker Expanded"/>
                <a:sym typeface="Gliker Expanded"/>
              </a:rPr>
              <a:t>BRINGING IN THE BIG DOGS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5754540"/>
            <a:ext cx="1592627" cy="576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4"/>
              </a:lnSpc>
            </a:pPr>
            <a:r>
              <a:rPr lang="en-US" sz="3174" b="1">
                <a:solidFill>
                  <a:srgbClr val="124469"/>
                </a:solidFill>
                <a:latin typeface="Telegraf Ultra-Bold"/>
                <a:ea typeface="Telegraf Ultra-Bold"/>
                <a:cs typeface="Telegraf Ultra-Bold"/>
                <a:sym typeface="Telegraf Ultra-Bold"/>
              </a:rPr>
              <a:t>Sam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62557" y="9011236"/>
            <a:ext cx="2414387" cy="51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124469"/>
                </a:solidFill>
                <a:latin typeface="Telegraf Ultra-Bold"/>
                <a:ea typeface="Telegraf Ultra-Bold"/>
                <a:cs typeface="Telegraf Ultra-Bold"/>
                <a:sym typeface="Telegraf Ultra-Bold"/>
              </a:rPr>
              <a:t>Reha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51045" y="5782907"/>
            <a:ext cx="2194075" cy="51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124469"/>
                </a:solidFill>
                <a:latin typeface="Telegraf Ultra-Bold"/>
                <a:ea typeface="Telegraf Ultra-Bold"/>
                <a:cs typeface="Telegraf Ultra-Bold"/>
                <a:sym typeface="Telegraf Ultra-Bold"/>
              </a:rPr>
              <a:t>Nicholas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51045" y="9011236"/>
            <a:ext cx="2194075" cy="51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124469"/>
                </a:solidFill>
                <a:latin typeface="Telegraf Ultra-Bold"/>
                <a:ea typeface="Telegraf Ultra-Bold"/>
                <a:cs typeface="Telegraf Ultra-Bold"/>
                <a:sym typeface="Telegraf Ultra-Bold"/>
              </a:rPr>
              <a:t>Tarreisha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2986997" y="3398657"/>
            <a:ext cx="4638878" cy="6558026"/>
            <a:chOff x="0" y="0"/>
            <a:chExt cx="1221762" cy="172721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21762" cy="1727217"/>
            </a:xfrm>
            <a:custGeom>
              <a:avLst/>
              <a:gdLst/>
              <a:ahLst/>
              <a:cxnLst/>
              <a:rect l="l" t="t" r="r" b="b"/>
              <a:pathLst>
                <a:path w="1221762" h="1727217">
                  <a:moveTo>
                    <a:pt x="0" y="0"/>
                  </a:moveTo>
                  <a:lnTo>
                    <a:pt x="1221762" y="0"/>
                  </a:lnTo>
                  <a:lnTo>
                    <a:pt x="1221762" y="1727217"/>
                  </a:lnTo>
                  <a:lnTo>
                    <a:pt x="0" y="1727217"/>
                  </a:lnTo>
                  <a:close/>
                </a:path>
              </a:pathLst>
            </a:custGeom>
            <a:solidFill>
              <a:srgbClr val="FAD55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221762" cy="18034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Call to RLM is required for: </a:t>
              </a:r>
            </a:p>
            <a:p>
              <a:pPr algn="ctr">
                <a:lnSpc>
                  <a:spcPts val="2800"/>
                </a:lnSpc>
              </a:pPr>
              <a:endParaRPr lang="en-US" sz="2000" b="1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endParaRPr>
            </a:p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Keying into student’s room</a:t>
              </a:r>
            </a:p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Mental health/emergency</a:t>
              </a:r>
            </a:p>
            <a:p>
              <a:pPr marL="863601" lvl="2" indent="-287867" algn="l">
                <a:lnSpc>
                  <a:spcPts val="2800"/>
                </a:lnSpc>
                <a:buFont typeface="Arial"/>
                <a:buChar char="⚬"/>
              </a:pPr>
              <a:r>
                <a:rPr lang="en-US" sz="2000" b="1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Suicidal thoughts</a:t>
              </a:r>
            </a:p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Safety concerns:</a:t>
              </a:r>
            </a:p>
            <a:p>
              <a:pPr marL="863601" lvl="2" indent="-287867" algn="l">
                <a:lnSpc>
                  <a:spcPts val="2800"/>
                </a:lnSpc>
                <a:buFont typeface="Arial"/>
                <a:buChar char="⚬"/>
              </a:pPr>
              <a:r>
                <a:rPr lang="en-US" sz="2000" b="1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Harassment/ Stalking</a:t>
              </a:r>
            </a:p>
            <a:p>
              <a:pPr marL="863601" lvl="2" indent="-287867" algn="l">
                <a:lnSpc>
                  <a:spcPts val="2800"/>
                </a:lnSpc>
                <a:buFont typeface="Arial"/>
                <a:buChar char="⚬"/>
              </a:pPr>
              <a:r>
                <a:rPr lang="en-US" sz="2000" b="1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Threats of violence or actual violence</a:t>
              </a:r>
            </a:p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Making decision about on call rounds (MUST call RLM if you want to cancel 3rd set on a weekend due to it being quiet)</a:t>
              </a:r>
            </a:p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RA cannot come to rounds/check-in </a:t>
              </a:r>
            </a:p>
            <a:p>
              <a:pPr algn="l">
                <a:lnSpc>
                  <a:spcPts val="2800"/>
                </a:lnSpc>
              </a:pPr>
              <a:endParaRPr lang="en-US" sz="2000" b="1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** see workbook for more examples** 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15370" y="6097609"/>
            <a:ext cx="3714061" cy="524023"/>
            <a:chOff x="0" y="0"/>
            <a:chExt cx="812800" cy="1146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861195" y="2318244"/>
            <a:ext cx="3468236" cy="4041377"/>
          </a:xfrm>
          <a:custGeom>
            <a:avLst/>
            <a:gdLst/>
            <a:ahLst/>
            <a:cxnLst/>
            <a:rect l="l" t="t" r="r" b="b"/>
            <a:pathLst>
              <a:path w="3468236" h="4041377">
                <a:moveTo>
                  <a:pt x="0" y="0"/>
                </a:moveTo>
                <a:lnTo>
                  <a:pt x="3468236" y="0"/>
                </a:lnTo>
                <a:lnTo>
                  <a:pt x="3468236" y="4041377"/>
                </a:lnTo>
                <a:lnTo>
                  <a:pt x="0" y="4041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04323" y="0"/>
            <a:ext cx="10471673" cy="10207903"/>
            <a:chOff x="0" y="0"/>
            <a:chExt cx="2757972" cy="26885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57972" cy="2688501"/>
            </a:xfrm>
            <a:custGeom>
              <a:avLst/>
              <a:gdLst/>
              <a:ahLst/>
              <a:cxnLst/>
              <a:rect l="l" t="t" r="r" b="b"/>
              <a:pathLst>
                <a:path w="2757972" h="2688501">
                  <a:moveTo>
                    <a:pt x="0" y="0"/>
                  </a:moveTo>
                  <a:lnTo>
                    <a:pt x="2757972" y="0"/>
                  </a:lnTo>
                  <a:lnTo>
                    <a:pt x="2757972" y="2688501"/>
                  </a:lnTo>
                  <a:lnTo>
                    <a:pt x="0" y="2688501"/>
                  </a:ln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757972" cy="2764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53872" y="1419610"/>
            <a:ext cx="8090128" cy="2540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2"/>
              </a:lnSpc>
            </a:pPr>
            <a:r>
              <a:rPr lang="en-US" sz="6427">
                <a:solidFill>
                  <a:srgbClr val="FAD55D"/>
                </a:solidFill>
                <a:latin typeface="Gliker Expanded"/>
                <a:ea typeface="Gliker Expanded"/>
                <a:cs typeface="Gliker Expanded"/>
                <a:sym typeface="Gliker Expanded"/>
              </a:rPr>
              <a:t>PRACTICE</a:t>
            </a:r>
          </a:p>
          <a:p>
            <a:pPr algn="ctr">
              <a:lnSpc>
                <a:spcPts val="7712"/>
              </a:lnSpc>
            </a:pPr>
            <a:r>
              <a:rPr lang="en-US" sz="6427">
                <a:solidFill>
                  <a:srgbClr val="FAD55D"/>
                </a:solidFill>
                <a:latin typeface="Gliker Expanded"/>
                <a:ea typeface="Gliker Expanded"/>
                <a:cs typeface="Gliker Expanded"/>
                <a:sym typeface="Gliker Expanded"/>
              </a:rPr>
              <a:t>TIME</a:t>
            </a:r>
          </a:p>
        </p:txBody>
      </p:sp>
      <p:sp>
        <p:nvSpPr>
          <p:cNvPr id="10" name="Freeform 10"/>
          <p:cNvSpPr/>
          <p:nvPr/>
        </p:nvSpPr>
        <p:spPr>
          <a:xfrm rot="-5400000">
            <a:off x="-124984" y="5471789"/>
            <a:ext cx="10617319" cy="10367350"/>
          </a:xfrm>
          <a:custGeom>
            <a:avLst/>
            <a:gdLst/>
            <a:ahLst/>
            <a:cxnLst/>
            <a:rect l="l" t="t" r="r" b="b"/>
            <a:pathLst>
              <a:path w="10617319" h="10367350">
                <a:moveTo>
                  <a:pt x="0" y="0"/>
                </a:moveTo>
                <a:lnTo>
                  <a:pt x="10617318" y="0"/>
                </a:lnTo>
                <a:lnTo>
                  <a:pt x="10617318" y="10367350"/>
                </a:lnTo>
                <a:lnTo>
                  <a:pt x="0" y="1036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82285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567678" y="4532385"/>
            <a:ext cx="1231994" cy="1628838"/>
          </a:xfrm>
          <a:custGeom>
            <a:avLst/>
            <a:gdLst/>
            <a:ahLst/>
            <a:cxnLst/>
            <a:rect l="l" t="t" r="r" b="b"/>
            <a:pathLst>
              <a:path w="1231994" h="1628838">
                <a:moveTo>
                  <a:pt x="0" y="0"/>
                </a:moveTo>
                <a:lnTo>
                  <a:pt x="1231994" y="0"/>
                </a:lnTo>
                <a:lnTo>
                  <a:pt x="1231994" y="1628838"/>
                </a:lnTo>
                <a:lnTo>
                  <a:pt x="0" y="1628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179" y="-82145"/>
            <a:ext cx="19377132" cy="10451290"/>
            <a:chOff x="0" y="0"/>
            <a:chExt cx="5103442" cy="27526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03442" cy="2752603"/>
            </a:xfrm>
            <a:custGeom>
              <a:avLst/>
              <a:gdLst/>
              <a:ahLst/>
              <a:cxnLst/>
              <a:rect l="l" t="t" r="r" b="b"/>
              <a:pathLst>
                <a:path w="5103442" h="2752603">
                  <a:moveTo>
                    <a:pt x="0" y="0"/>
                  </a:moveTo>
                  <a:lnTo>
                    <a:pt x="5103442" y="0"/>
                  </a:lnTo>
                  <a:lnTo>
                    <a:pt x="5103442" y="2752603"/>
                  </a:lnTo>
                  <a:lnTo>
                    <a:pt x="0" y="2752603"/>
                  </a:lnTo>
                  <a:close/>
                </a:path>
              </a:pathLst>
            </a:custGeom>
            <a:solidFill>
              <a:srgbClr val="E5D4FF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5103442" cy="2828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8585951" y="602981"/>
            <a:ext cx="1116098" cy="18288000"/>
          </a:xfrm>
          <a:custGeom>
            <a:avLst/>
            <a:gdLst/>
            <a:ahLst/>
            <a:cxnLst/>
            <a:rect l="l" t="t" r="r" b="b"/>
            <a:pathLst>
              <a:path w="1116098" h="18288000">
                <a:moveTo>
                  <a:pt x="0" y="0"/>
                </a:moveTo>
                <a:lnTo>
                  <a:pt x="1116098" y="0"/>
                </a:lnTo>
                <a:lnTo>
                  <a:pt x="111609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85" r="-825963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647041" y="7891120"/>
            <a:ext cx="3714061" cy="524023"/>
            <a:chOff x="0" y="0"/>
            <a:chExt cx="812800" cy="1146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786080" y="7891120"/>
            <a:ext cx="3714061" cy="524023"/>
            <a:chOff x="0" y="0"/>
            <a:chExt cx="812800" cy="1146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9038994" y="4038332"/>
            <a:ext cx="3688357" cy="4114800"/>
          </a:xfrm>
          <a:custGeom>
            <a:avLst/>
            <a:gdLst/>
            <a:ahLst/>
            <a:cxnLst/>
            <a:rect l="l" t="t" r="r" b="b"/>
            <a:pathLst>
              <a:path w="3688357" h="4114800">
                <a:moveTo>
                  <a:pt x="3688357" y="0"/>
                </a:moveTo>
                <a:lnTo>
                  <a:pt x="0" y="0"/>
                </a:lnTo>
                <a:lnTo>
                  <a:pt x="0" y="4114800"/>
                </a:lnTo>
                <a:lnTo>
                  <a:pt x="3688357" y="4114800"/>
                </a:lnTo>
                <a:lnTo>
                  <a:pt x="36883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544591" y="4038332"/>
            <a:ext cx="4047467" cy="4114800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179664" y="1019175"/>
            <a:ext cx="9928673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>
                <a:solidFill>
                  <a:srgbClr val="124469"/>
                </a:solidFill>
                <a:latin typeface="Gliker Expanded"/>
                <a:ea typeface="Gliker Expanded"/>
                <a:cs typeface="Gliker Expanded"/>
                <a:sym typeface="Gliker Expanded"/>
              </a:rPr>
              <a:t>THE END</a:t>
            </a:r>
          </a:p>
        </p:txBody>
      </p:sp>
      <p:sp>
        <p:nvSpPr>
          <p:cNvPr id="15" name="Freeform 15"/>
          <p:cNvSpPr/>
          <p:nvPr/>
        </p:nvSpPr>
        <p:spPr>
          <a:xfrm flipH="1">
            <a:off x="8495971" y="3260975"/>
            <a:ext cx="1175929" cy="1554713"/>
          </a:xfrm>
          <a:custGeom>
            <a:avLst/>
            <a:gdLst/>
            <a:ahLst/>
            <a:cxnLst/>
            <a:rect l="l" t="t" r="r" b="b"/>
            <a:pathLst>
              <a:path w="1175929" h="1554713">
                <a:moveTo>
                  <a:pt x="1175929" y="0"/>
                </a:moveTo>
                <a:lnTo>
                  <a:pt x="0" y="0"/>
                </a:lnTo>
                <a:lnTo>
                  <a:pt x="0" y="1554713"/>
                </a:lnTo>
                <a:lnTo>
                  <a:pt x="1175929" y="1554713"/>
                </a:lnTo>
                <a:lnTo>
                  <a:pt x="117592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9842" y="-164290"/>
            <a:ext cx="9568473" cy="10451290"/>
            <a:chOff x="0" y="0"/>
            <a:chExt cx="2520092" cy="27526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0092" cy="2752603"/>
            </a:xfrm>
            <a:custGeom>
              <a:avLst/>
              <a:gdLst/>
              <a:ahLst/>
              <a:cxnLst/>
              <a:rect l="l" t="t" r="r" b="b"/>
              <a:pathLst>
                <a:path w="2520092" h="2752603">
                  <a:moveTo>
                    <a:pt x="0" y="0"/>
                  </a:moveTo>
                  <a:lnTo>
                    <a:pt x="2520092" y="0"/>
                  </a:lnTo>
                  <a:lnTo>
                    <a:pt x="2520092" y="2752603"/>
                  </a:lnTo>
                  <a:lnTo>
                    <a:pt x="0" y="2752603"/>
                  </a:lnTo>
                  <a:close/>
                </a:path>
              </a:pathLst>
            </a:custGeom>
            <a:solidFill>
              <a:srgbClr val="E5D4FF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520092" cy="2828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57285" y="8228603"/>
            <a:ext cx="3714061" cy="524023"/>
            <a:chOff x="0" y="0"/>
            <a:chExt cx="812800" cy="114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58412" y="1503735"/>
            <a:ext cx="5911807" cy="1975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>
                <a:solidFill>
                  <a:srgbClr val="124469"/>
                </a:solidFill>
                <a:latin typeface="Gliker Expanded"/>
                <a:ea typeface="Gliker Expanded"/>
                <a:cs typeface="Gliker Expanded"/>
                <a:sym typeface="Gliker Expanded"/>
              </a:rPr>
              <a:t>OVERVIEW</a:t>
            </a:r>
          </a:p>
        </p:txBody>
      </p:sp>
      <p:sp>
        <p:nvSpPr>
          <p:cNvPr id="9" name="Freeform 9"/>
          <p:cNvSpPr/>
          <p:nvPr/>
        </p:nvSpPr>
        <p:spPr>
          <a:xfrm>
            <a:off x="2801954" y="3117402"/>
            <a:ext cx="3690320" cy="5515423"/>
          </a:xfrm>
          <a:custGeom>
            <a:avLst/>
            <a:gdLst/>
            <a:ahLst/>
            <a:cxnLst/>
            <a:rect l="l" t="t" r="r" b="b"/>
            <a:pathLst>
              <a:path w="3690320" h="5515423">
                <a:moveTo>
                  <a:pt x="0" y="0"/>
                </a:moveTo>
                <a:lnTo>
                  <a:pt x="3690319" y="0"/>
                </a:lnTo>
                <a:lnTo>
                  <a:pt x="3690319" y="5515423"/>
                </a:lnTo>
                <a:lnTo>
                  <a:pt x="0" y="55154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7572" y="935476"/>
            <a:ext cx="947089" cy="1087472"/>
          </a:xfrm>
          <a:custGeom>
            <a:avLst/>
            <a:gdLst/>
            <a:ahLst/>
            <a:cxnLst/>
            <a:rect l="l" t="t" r="r" b="b"/>
            <a:pathLst>
              <a:path w="947089" h="1087472">
                <a:moveTo>
                  <a:pt x="0" y="0"/>
                </a:moveTo>
                <a:lnTo>
                  <a:pt x="947089" y="0"/>
                </a:lnTo>
                <a:lnTo>
                  <a:pt x="947089" y="1087472"/>
                </a:lnTo>
                <a:lnTo>
                  <a:pt x="0" y="1087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42378" y="5310821"/>
            <a:ext cx="1364428" cy="1566670"/>
          </a:xfrm>
          <a:custGeom>
            <a:avLst/>
            <a:gdLst/>
            <a:ahLst/>
            <a:cxnLst/>
            <a:rect l="l" t="t" r="r" b="b"/>
            <a:pathLst>
              <a:path w="1364428" h="1566670">
                <a:moveTo>
                  <a:pt x="0" y="0"/>
                </a:moveTo>
                <a:lnTo>
                  <a:pt x="1364428" y="0"/>
                </a:lnTo>
                <a:lnTo>
                  <a:pt x="1364428" y="1566671"/>
                </a:lnTo>
                <a:lnTo>
                  <a:pt x="0" y="1566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82447" y="6515796"/>
            <a:ext cx="1364428" cy="1566670"/>
          </a:xfrm>
          <a:custGeom>
            <a:avLst/>
            <a:gdLst/>
            <a:ahLst/>
            <a:cxnLst/>
            <a:rect l="l" t="t" r="r" b="b"/>
            <a:pathLst>
              <a:path w="1364428" h="1566670">
                <a:moveTo>
                  <a:pt x="0" y="0"/>
                </a:moveTo>
                <a:lnTo>
                  <a:pt x="1364428" y="0"/>
                </a:lnTo>
                <a:lnTo>
                  <a:pt x="1364428" y="1566671"/>
                </a:lnTo>
                <a:lnTo>
                  <a:pt x="0" y="1566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8585951" y="602981"/>
            <a:ext cx="1116098" cy="18288000"/>
          </a:xfrm>
          <a:custGeom>
            <a:avLst/>
            <a:gdLst/>
            <a:ahLst/>
            <a:cxnLst/>
            <a:rect l="l" t="t" r="r" b="b"/>
            <a:pathLst>
              <a:path w="1116098" h="18288000">
                <a:moveTo>
                  <a:pt x="0" y="0"/>
                </a:moveTo>
                <a:lnTo>
                  <a:pt x="1116098" y="0"/>
                </a:lnTo>
                <a:lnTo>
                  <a:pt x="111609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585" r="-825963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966748" y="686477"/>
            <a:ext cx="5790972" cy="658266"/>
            <a:chOff x="0" y="0"/>
            <a:chExt cx="1666321" cy="18941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66321" cy="189412"/>
            </a:xfrm>
            <a:custGeom>
              <a:avLst/>
              <a:gdLst/>
              <a:ahLst/>
              <a:cxnLst/>
              <a:rect l="l" t="t" r="r" b="b"/>
              <a:pathLst>
                <a:path w="1666321" h="189412">
                  <a:moveTo>
                    <a:pt x="0" y="0"/>
                  </a:moveTo>
                  <a:lnTo>
                    <a:pt x="1666321" y="0"/>
                  </a:lnTo>
                  <a:lnTo>
                    <a:pt x="1666321" y="189412"/>
                  </a:lnTo>
                  <a:lnTo>
                    <a:pt x="0" y="189412"/>
                  </a:lnTo>
                  <a:close/>
                </a:path>
              </a:pathLst>
            </a:custGeom>
            <a:solidFill>
              <a:srgbClr val="FAD55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1666321" cy="284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u="sng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Why do we have SOC?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966748" y="2879309"/>
            <a:ext cx="5790972" cy="658266"/>
            <a:chOff x="0" y="0"/>
            <a:chExt cx="1666321" cy="18941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66321" cy="189412"/>
            </a:xfrm>
            <a:custGeom>
              <a:avLst/>
              <a:gdLst/>
              <a:ahLst/>
              <a:cxnLst/>
              <a:rect l="l" t="t" r="r" b="b"/>
              <a:pathLst>
                <a:path w="1666321" h="189412">
                  <a:moveTo>
                    <a:pt x="0" y="0"/>
                  </a:moveTo>
                  <a:lnTo>
                    <a:pt x="1666321" y="0"/>
                  </a:lnTo>
                  <a:lnTo>
                    <a:pt x="1666321" y="189412"/>
                  </a:lnTo>
                  <a:lnTo>
                    <a:pt x="0" y="189412"/>
                  </a:lnTo>
                  <a:close/>
                </a:path>
              </a:pathLst>
            </a:custGeom>
            <a:solidFill>
              <a:srgbClr val="FAD55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0"/>
              <a:ext cx="1666321" cy="284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u="sng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Types of Calls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66748" y="1782893"/>
            <a:ext cx="5790972" cy="658266"/>
            <a:chOff x="0" y="0"/>
            <a:chExt cx="1666321" cy="1894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66321" cy="189412"/>
            </a:xfrm>
            <a:custGeom>
              <a:avLst/>
              <a:gdLst/>
              <a:ahLst/>
              <a:cxnLst/>
              <a:rect l="l" t="t" r="r" b="b"/>
              <a:pathLst>
                <a:path w="1666321" h="189412">
                  <a:moveTo>
                    <a:pt x="0" y="0"/>
                  </a:moveTo>
                  <a:lnTo>
                    <a:pt x="1666321" y="0"/>
                  </a:lnTo>
                  <a:lnTo>
                    <a:pt x="1666321" y="189412"/>
                  </a:lnTo>
                  <a:lnTo>
                    <a:pt x="0" y="189412"/>
                  </a:lnTo>
                  <a:close/>
                </a:path>
              </a:pathLst>
            </a:custGeom>
            <a:solidFill>
              <a:srgbClr val="FAD55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95250"/>
              <a:ext cx="1666321" cy="284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u="sng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Check-in procedures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966748" y="3975725"/>
            <a:ext cx="5790972" cy="757022"/>
            <a:chOff x="0" y="0"/>
            <a:chExt cx="1666321" cy="21782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66321" cy="217829"/>
            </a:xfrm>
            <a:custGeom>
              <a:avLst/>
              <a:gdLst/>
              <a:ahLst/>
              <a:cxnLst/>
              <a:rect l="l" t="t" r="r" b="b"/>
              <a:pathLst>
                <a:path w="1666321" h="217829">
                  <a:moveTo>
                    <a:pt x="0" y="0"/>
                  </a:moveTo>
                  <a:lnTo>
                    <a:pt x="1666321" y="0"/>
                  </a:lnTo>
                  <a:lnTo>
                    <a:pt x="1666321" y="217829"/>
                  </a:lnTo>
                  <a:lnTo>
                    <a:pt x="0" y="217829"/>
                  </a:lnTo>
                  <a:close/>
                </a:path>
              </a:pathLst>
            </a:custGeom>
            <a:solidFill>
              <a:srgbClr val="FAD55D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95250"/>
              <a:ext cx="1666321" cy="313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u="sng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Similarities vs. Differences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966748" y="5170897"/>
            <a:ext cx="5790972" cy="687076"/>
            <a:chOff x="0" y="0"/>
            <a:chExt cx="1666321" cy="19770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666321" cy="197702"/>
            </a:xfrm>
            <a:custGeom>
              <a:avLst/>
              <a:gdLst/>
              <a:ahLst/>
              <a:cxnLst/>
              <a:rect l="l" t="t" r="r" b="b"/>
              <a:pathLst>
                <a:path w="1666321" h="197702">
                  <a:moveTo>
                    <a:pt x="0" y="0"/>
                  </a:moveTo>
                  <a:lnTo>
                    <a:pt x="1666321" y="0"/>
                  </a:lnTo>
                  <a:lnTo>
                    <a:pt x="1666321" y="197702"/>
                  </a:lnTo>
                  <a:lnTo>
                    <a:pt x="0" y="197702"/>
                  </a:lnTo>
                  <a:close/>
                </a:path>
              </a:pathLst>
            </a:custGeom>
            <a:solidFill>
              <a:srgbClr val="FAD55D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95250"/>
              <a:ext cx="1666321" cy="292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u="sng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Phone Etiquette 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966748" y="6296123"/>
            <a:ext cx="5790972" cy="1153566"/>
            <a:chOff x="0" y="0"/>
            <a:chExt cx="1666321" cy="33193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666321" cy="331932"/>
            </a:xfrm>
            <a:custGeom>
              <a:avLst/>
              <a:gdLst/>
              <a:ahLst/>
              <a:cxnLst/>
              <a:rect l="l" t="t" r="r" b="b"/>
              <a:pathLst>
                <a:path w="1666321" h="331932">
                  <a:moveTo>
                    <a:pt x="0" y="0"/>
                  </a:moveTo>
                  <a:lnTo>
                    <a:pt x="1666321" y="0"/>
                  </a:lnTo>
                  <a:lnTo>
                    <a:pt x="1666321" y="331932"/>
                  </a:lnTo>
                  <a:lnTo>
                    <a:pt x="0" y="331932"/>
                  </a:lnTo>
                  <a:close/>
                </a:path>
              </a:pathLst>
            </a:custGeom>
            <a:solidFill>
              <a:srgbClr val="FAD55D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95250"/>
              <a:ext cx="1666321" cy="427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u="sng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When to bring in the big dogs (RLMs)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69143" y="8228603"/>
            <a:ext cx="6690346" cy="1598600"/>
            <a:chOff x="0" y="0"/>
            <a:chExt cx="5047293" cy="120600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047293" cy="1206007"/>
            </a:xfrm>
            <a:custGeom>
              <a:avLst/>
              <a:gdLst/>
              <a:ahLst/>
              <a:cxnLst/>
              <a:rect l="l" t="t" r="r" b="b"/>
              <a:pathLst>
                <a:path w="5047293" h="1206007">
                  <a:moveTo>
                    <a:pt x="0" y="0"/>
                  </a:moveTo>
                  <a:lnTo>
                    <a:pt x="5047293" y="0"/>
                  </a:lnTo>
                  <a:lnTo>
                    <a:pt x="5047293" y="1206007"/>
                  </a:lnTo>
                  <a:lnTo>
                    <a:pt x="0" y="1206007"/>
                  </a:lnTo>
                  <a:close/>
                </a:path>
              </a:pathLst>
            </a:custGeom>
            <a:solidFill>
              <a:srgbClr val="124469"/>
            </a:solidFill>
            <a:ln w="19050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5047293" cy="128220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b="1">
                  <a:solidFill>
                    <a:srgbClr val="F2F1ED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What questions to you have about being SOC? Write them down and we will come back at the end to ensure they are all answered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966748" y="7887839"/>
            <a:ext cx="5790972" cy="864788"/>
            <a:chOff x="0" y="0"/>
            <a:chExt cx="1666321" cy="24883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66321" cy="248838"/>
            </a:xfrm>
            <a:custGeom>
              <a:avLst/>
              <a:gdLst/>
              <a:ahLst/>
              <a:cxnLst/>
              <a:rect l="l" t="t" r="r" b="b"/>
              <a:pathLst>
                <a:path w="1666321" h="248838">
                  <a:moveTo>
                    <a:pt x="0" y="0"/>
                  </a:moveTo>
                  <a:lnTo>
                    <a:pt x="1666321" y="0"/>
                  </a:lnTo>
                  <a:lnTo>
                    <a:pt x="1666321" y="248838"/>
                  </a:lnTo>
                  <a:lnTo>
                    <a:pt x="0" y="248838"/>
                  </a:lnTo>
                  <a:close/>
                </a:path>
              </a:pathLst>
            </a:custGeom>
            <a:solidFill>
              <a:srgbClr val="FAD55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95250"/>
              <a:ext cx="1666321" cy="344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u="sng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Practice/Case Studies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72749" y="3994226"/>
            <a:ext cx="10079227" cy="6458506"/>
            <a:chOff x="0" y="0"/>
            <a:chExt cx="2654611" cy="17010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4611" cy="1701006"/>
            </a:xfrm>
            <a:custGeom>
              <a:avLst/>
              <a:gdLst/>
              <a:ahLst/>
              <a:cxnLst/>
              <a:rect l="l" t="t" r="r" b="b"/>
              <a:pathLst>
                <a:path w="2654611" h="1701006">
                  <a:moveTo>
                    <a:pt x="0" y="0"/>
                  </a:moveTo>
                  <a:lnTo>
                    <a:pt x="2654611" y="0"/>
                  </a:lnTo>
                  <a:lnTo>
                    <a:pt x="2654611" y="1701006"/>
                  </a:lnTo>
                  <a:lnTo>
                    <a:pt x="0" y="1701006"/>
                  </a:lnTo>
                  <a:close/>
                </a:path>
              </a:pathLst>
            </a:custGeom>
            <a:solidFill>
              <a:srgbClr val="FAD55D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654611" cy="1777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-890469" y="863325"/>
            <a:ext cx="10305030" cy="8578379"/>
          </a:xfrm>
          <a:custGeom>
            <a:avLst/>
            <a:gdLst/>
            <a:ahLst/>
            <a:cxnLst/>
            <a:rect l="l" t="t" r="r" b="b"/>
            <a:pathLst>
              <a:path w="10305030" h="8578379">
                <a:moveTo>
                  <a:pt x="0" y="0"/>
                </a:moveTo>
                <a:lnTo>
                  <a:pt x="10305030" y="0"/>
                </a:lnTo>
                <a:lnTo>
                  <a:pt x="10305030" y="8578379"/>
                </a:lnTo>
                <a:lnTo>
                  <a:pt x="0" y="8578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1381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630445" y="8974979"/>
            <a:ext cx="3336032" cy="789202"/>
            <a:chOff x="0" y="0"/>
            <a:chExt cx="171789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17890" cy="406400"/>
            </a:xfrm>
            <a:custGeom>
              <a:avLst/>
              <a:gdLst/>
              <a:ahLst/>
              <a:cxnLst/>
              <a:rect l="l" t="t" r="r" b="b"/>
              <a:pathLst>
                <a:path w="1717890" h="406400">
                  <a:moveTo>
                    <a:pt x="1514690" y="0"/>
                  </a:moveTo>
                  <a:cubicBezTo>
                    <a:pt x="1626915" y="0"/>
                    <a:pt x="1717890" y="90976"/>
                    <a:pt x="1717890" y="203200"/>
                  </a:cubicBezTo>
                  <a:cubicBezTo>
                    <a:pt x="1717890" y="315424"/>
                    <a:pt x="1626915" y="406400"/>
                    <a:pt x="151469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D55D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717890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1800" b="1" u="sng">
                  <a:solidFill>
                    <a:srgbClr val="124469"/>
                  </a:solidFill>
                  <a:latin typeface="Telegraf Ultra-Bold"/>
                  <a:ea typeface="Telegraf Ultra-Bold"/>
                  <a:cs typeface="Telegraf Ultra-Bold"/>
                  <a:sym typeface="Telegraf Ultra-Bold"/>
                </a:rPr>
                <a:t>BACK TO OVERVIEW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439991" y="1302496"/>
            <a:ext cx="7538687" cy="19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>
                <a:solidFill>
                  <a:srgbClr val="124469"/>
                </a:solidFill>
                <a:latin typeface="Gliker Expanded"/>
                <a:ea typeface="Gliker Expanded"/>
                <a:cs typeface="Gliker Expanded"/>
                <a:sym typeface="Gliker Expanded"/>
              </a:rPr>
              <a:t>PURPOSE OF SOC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43019" y="4041559"/>
            <a:ext cx="7538687" cy="5559247"/>
            <a:chOff x="0" y="0"/>
            <a:chExt cx="10051583" cy="741232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723874"/>
              <a:ext cx="10051583" cy="668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2400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–The first line of support &amp; information for On Call teams before, during, and after many minor to moderate incidents and situations</a:t>
              </a:r>
            </a:p>
            <a:p>
              <a:pPr algn="l">
                <a:lnSpc>
                  <a:spcPts val="3600"/>
                </a:lnSpc>
              </a:pPr>
              <a:endParaRPr lang="en-US" sz="2400">
                <a:solidFill>
                  <a:srgbClr val="124469"/>
                </a:solidFill>
                <a:latin typeface="Telegraf"/>
                <a:ea typeface="Telegraf"/>
                <a:cs typeface="Telegraf"/>
                <a:sym typeface="Telegraf"/>
              </a:endParaRPr>
            </a:p>
            <a:p>
              <a:pPr algn="l">
                <a:lnSpc>
                  <a:spcPts val="3600"/>
                </a:lnSpc>
              </a:pPr>
              <a:r>
                <a:rPr lang="en-US" sz="2400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–The facilitator of Check-In for the RLMs, distributing relevant information and materials to On Call teams as directed</a:t>
              </a:r>
            </a:p>
            <a:p>
              <a:pPr algn="l">
                <a:lnSpc>
                  <a:spcPts val="3600"/>
                </a:lnSpc>
              </a:pPr>
              <a:endParaRPr lang="en-US" sz="2400">
                <a:solidFill>
                  <a:srgbClr val="124469"/>
                </a:solidFill>
                <a:latin typeface="Telegraf"/>
                <a:ea typeface="Telegraf"/>
                <a:cs typeface="Telegraf"/>
                <a:sym typeface="Telegraf"/>
              </a:endParaRPr>
            </a:p>
            <a:p>
              <a:pPr algn="l">
                <a:lnSpc>
                  <a:spcPts val="3600"/>
                </a:lnSpc>
              </a:pPr>
              <a:r>
                <a:rPr lang="en-US" sz="2400">
                  <a:solidFill>
                    <a:srgbClr val="124469"/>
                  </a:solidFill>
                  <a:latin typeface="Telegraf"/>
                  <a:ea typeface="Telegraf"/>
                  <a:cs typeface="Telegraf"/>
                  <a:sym typeface="Telegraf"/>
                </a:rPr>
                <a:t>–The designated back-up or stand-in for On Call members as needed </a:t>
              </a:r>
            </a:p>
            <a:p>
              <a:pPr algn="l">
                <a:lnSpc>
                  <a:spcPts val="3600"/>
                </a:lnSpc>
              </a:pPr>
              <a:endParaRPr lang="en-US" sz="2400">
                <a:solidFill>
                  <a:srgbClr val="124469"/>
                </a:solidFill>
                <a:latin typeface="Telegraf"/>
                <a:ea typeface="Telegraf"/>
                <a:cs typeface="Telegraf"/>
                <a:sym typeface="Telegraf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0"/>
              <a:ext cx="10051583" cy="714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4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400868" flipH="1">
            <a:off x="2627949" y="3414543"/>
            <a:ext cx="2910409" cy="2910409"/>
          </a:xfrm>
          <a:custGeom>
            <a:avLst/>
            <a:gdLst/>
            <a:ahLst/>
            <a:cxnLst/>
            <a:rect l="l" t="t" r="r" b="b"/>
            <a:pathLst>
              <a:path w="2910409" h="2910409">
                <a:moveTo>
                  <a:pt x="2910409" y="0"/>
                </a:moveTo>
                <a:lnTo>
                  <a:pt x="0" y="0"/>
                </a:lnTo>
                <a:lnTo>
                  <a:pt x="0" y="2910409"/>
                </a:lnTo>
                <a:lnTo>
                  <a:pt x="2910409" y="2910409"/>
                </a:lnTo>
                <a:lnTo>
                  <a:pt x="29104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878203" y="375755"/>
            <a:ext cx="1367228" cy="1807634"/>
          </a:xfrm>
          <a:custGeom>
            <a:avLst/>
            <a:gdLst/>
            <a:ahLst/>
            <a:cxnLst/>
            <a:rect l="l" t="t" r="r" b="b"/>
            <a:pathLst>
              <a:path w="1367228" h="1807634">
                <a:moveTo>
                  <a:pt x="0" y="0"/>
                </a:moveTo>
                <a:lnTo>
                  <a:pt x="1367229" y="0"/>
                </a:lnTo>
                <a:lnTo>
                  <a:pt x="1367229" y="1807634"/>
                </a:lnTo>
                <a:lnTo>
                  <a:pt x="0" y="18076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9663819" y="1481647"/>
          <a:ext cx="7830274" cy="5829299"/>
        </p:xfrm>
        <a:graphic>
          <a:graphicData uri="http://schemas.openxmlformats.org/drawingml/2006/table">
            <a:tbl>
              <a:tblPr/>
              <a:tblGrid>
                <a:gridCol w="110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757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124469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P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4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Posters and pickups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757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124469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4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Early arrival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757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124469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4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Attendance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757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124469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4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Contact the RLM On Call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757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124469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4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Handouts and announcements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757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124469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4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Equipment Check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2757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124469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4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124469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Snap and send a pic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44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47309" y="6797447"/>
            <a:ext cx="3639477" cy="513500"/>
            <a:chOff x="0" y="0"/>
            <a:chExt cx="812800" cy="1146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92799" y="6797447"/>
            <a:ext cx="3639477" cy="513500"/>
            <a:chOff x="0" y="0"/>
            <a:chExt cx="812800" cy="1146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244508" y="2815914"/>
            <a:ext cx="3571722" cy="4261274"/>
          </a:xfrm>
          <a:custGeom>
            <a:avLst/>
            <a:gdLst/>
            <a:ahLst/>
            <a:cxnLst/>
            <a:rect l="l" t="t" r="r" b="b"/>
            <a:pathLst>
              <a:path w="3571722" h="4261274">
                <a:moveTo>
                  <a:pt x="0" y="0"/>
                </a:moveTo>
                <a:lnTo>
                  <a:pt x="3571723" y="0"/>
                </a:lnTo>
                <a:lnTo>
                  <a:pt x="3571723" y="4261274"/>
                </a:lnTo>
                <a:lnTo>
                  <a:pt x="0" y="4261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001024" y="2572944"/>
            <a:ext cx="1150585" cy="1521206"/>
          </a:xfrm>
          <a:custGeom>
            <a:avLst/>
            <a:gdLst/>
            <a:ahLst/>
            <a:cxnLst/>
            <a:rect l="l" t="t" r="r" b="b"/>
            <a:pathLst>
              <a:path w="1150585" h="1521206">
                <a:moveTo>
                  <a:pt x="0" y="0"/>
                </a:moveTo>
                <a:lnTo>
                  <a:pt x="1150585" y="0"/>
                </a:lnTo>
                <a:lnTo>
                  <a:pt x="1150585" y="1521206"/>
                </a:lnTo>
                <a:lnTo>
                  <a:pt x="0" y="1521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8585951" y="602981"/>
            <a:ext cx="1116098" cy="18288000"/>
          </a:xfrm>
          <a:custGeom>
            <a:avLst/>
            <a:gdLst/>
            <a:ahLst/>
            <a:cxnLst/>
            <a:rect l="l" t="t" r="r" b="b"/>
            <a:pathLst>
              <a:path w="1116098" h="18288000">
                <a:moveTo>
                  <a:pt x="0" y="0"/>
                </a:moveTo>
                <a:lnTo>
                  <a:pt x="1116098" y="0"/>
                </a:lnTo>
                <a:lnTo>
                  <a:pt x="111609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585" r="-825963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45236" y="3250916"/>
            <a:ext cx="2626267" cy="3925127"/>
          </a:xfrm>
          <a:custGeom>
            <a:avLst/>
            <a:gdLst/>
            <a:ahLst/>
            <a:cxnLst/>
            <a:rect l="l" t="t" r="r" b="b"/>
            <a:pathLst>
              <a:path w="2626267" h="3925127">
                <a:moveTo>
                  <a:pt x="0" y="0"/>
                </a:moveTo>
                <a:lnTo>
                  <a:pt x="2626267" y="0"/>
                </a:lnTo>
                <a:lnTo>
                  <a:pt x="2626267" y="3925126"/>
                </a:lnTo>
                <a:lnTo>
                  <a:pt x="0" y="3925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22528" y="1028700"/>
            <a:ext cx="7844385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124469"/>
                </a:solidFill>
                <a:latin typeface="Gliker Expanded"/>
                <a:ea typeface="Gliker Expanded"/>
                <a:cs typeface="Gliker Expanded"/>
                <a:sym typeface="Gliker Expanded"/>
              </a:rPr>
              <a:t>CHECK-IN PROCEDURES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1475" y="7779370"/>
            <a:ext cx="7126490" cy="51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124469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PEACHES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175" y="-122427"/>
            <a:ext cx="8502660" cy="4666750"/>
            <a:chOff x="0" y="0"/>
            <a:chExt cx="2239384" cy="1229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9384" cy="1229103"/>
            </a:xfrm>
            <a:custGeom>
              <a:avLst/>
              <a:gdLst/>
              <a:ahLst/>
              <a:cxnLst/>
              <a:rect l="l" t="t" r="r" b="b"/>
              <a:pathLst>
                <a:path w="2239384" h="1229103">
                  <a:moveTo>
                    <a:pt x="0" y="0"/>
                  </a:moveTo>
                  <a:lnTo>
                    <a:pt x="2239384" y="0"/>
                  </a:lnTo>
                  <a:lnTo>
                    <a:pt x="2239384" y="1229103"/>
                  </a:lnTo>
                  <a:lnTo>
                    <a:pt x="0" y="1229103"/>
                  </a:lnTo>
                  <a:close/>
                </a:path>
              </a:pathLst>
            </a:custGeom>
            <a:solidFill>
              <a:srgbClr val="E5D4FF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239384" cy="130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8104278" y="103278"/>
            <a:ext cx="10305030" cy="10062413"/>
          </a:xfrm>
          <a:custGeom>
            <a:avLst/>
            <a:gdLst/>
            <a:ahLst/>
            <a:cxnLst/>
            <a:rect l="l" t="t" r="r" b="b"/>
            <a:pathLst>
              <a:path w="10305030" h="10062413">
                <a:moveTo>
                  <a:pt x="0" y="0"/>
                </a:moveTo>
                <a:lnTo>
                  <a:pt x="10305030" y="0"/>
                </a:lnTo>
                <a:lnTo>
                  <a:pt x="10305030" y="10062414"/>
                </a:lnTo>
                <a:lnTo>
                  <a:pt x="0" y="10062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2285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493178" y="8194103"/>
            <a:ext cx="3714061" cy="524023"/>
            <a:chOff x="0" y="0"/>
            <a:chExt cx="812800" cy="1146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25683" y="9258300"/>
            <a:ext cx="2979780" cy="719941"/>
            <a:chOff x="0" y="0"/>
            <a:chExt cx="1534439" cy="3707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34439" cy="370734"/>
            </a:xfrm>
            <a:custGeom>
              <a:avLst/>
              <a:gdLst/>
              <a:ahLst/>
              <a:cxnLst/>
              <a:rect l="l" t="t" r="r" b="b"/>
              <a:pathLst>
                <a:path w="1534439" h="370734">
                  <a:moveTo>
                    <a:pt x="1331239" y="0"/>
                  </a:moveTo>
                  <a:cubicBezTo>
                    <a:pt x="1443463" y="0"/>
                    <a:pt x="1534439" y="82992"/>
                    <a:pt x="1534439" y="185367"/>
                  </a:cubicBezTo>
                  <a:cubicBezTo>
                    <a:pt x="1534439" y="287742"/>
                    <a:pt x="1443463" y="370734"/>
                    <a:pt x="1331239" y="370734"/>
                  </a:cubicBezTo>
                  <a:lnTo>
                    <a:pt x="203200" y="370734"/>
                  </a:lnTo>
                  <a:cubicBezTo>
                    <a:pt x="90976" y="370734"/>
                    <a:pt x="0" y="287742"/>
                    <a:pt x="0" y="185367"/>
                  </a:cubicBezTo>
                  <a:cubicBezTo>
                    <a:pt x="0" y="829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D55D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534439" cy="418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r>
                <a:rPr lang="en-US" sz="1600" b="1" u="sng">
                  <a:solidFill>
                    <a:srgbClr val="124469"/>
                  </a:solidFill>
                  <a:latin typeface="Telegraf Ultra-Bold"/>
                  <a:ea typeface="Telegraf Ultra-Bold"/>
                  <a:cs typeface="Telegraf Ultra-Bold"/>
                  <a:sym typeface="Telegraf Ultra-Bold"/>
                </a:rPr>
                <a:t>BACK TO OVERVIEW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2825683" y="3705149"/>
            <a:ext cx="3120784" cy="4728460"/>
          </a:xfrm>
          <a:custGeom>
            <a:avLst/>
            <a:gdLst/>
            <a:ahLst/>
            <a:cxnLst/>
            <a:rect l="l" t="t" r="r" b="b"/>
            <a:pathLst>
              <a:path w="3120784" h="4728460">
                <a:moveTo>
                  <a:pt x="0" y="0"/>
                </a:moveTo>
                <a:lnTo>
                  <a:pt x="3120784" y="0"/>
                </a:lnTo>
                <a:lnTo>
                  <a:pt x="3120784" y="4728460"/>
                </a:lnTo>
                <a:lnTo>
                  <a:pt x="0" y="47284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8953301" y="694075"/>
            <a:ext cx="8723472" cy="9284166"/>
            <a:chOff x="0" y="0"/>
            <a:chExt cx="2297540" cy="244521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97540" cy="2445213"/>
            </a:xfrm>
            <a:custGeom>
              <a:avLst/>
              <a:gdLst/>
              <a:ahLst/>
              <a:cxnLst/>
              <a:rect l="l" t="t" r="r" b="b"/>
              <a:pathLst>
                <a:path w="2297540" h="2445213">
                  <a:moveTo>
                    <a:pt x="0" y="0"/>
                  </a:moveTo>
                  <a:lnTo>
                    <a:pt x="2297540" y="0"/>
                  </a:lnTo>
                  <a:lnTo>
                    <a:pt x="2297540" y="2445213"/>
                  </a:lnTo>
                  <a:lnTo>
                    <a:pt x="0" y="2445213"/>
                  </a:lnTo>
                  <a:close/>
                </a:path>
              </a:pathLst>
            </a:custGeom>
            <a:solidFill>
              <a:srgbClr val="FAD55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2297540" cy="25214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602447" y="2587251"/>
            <a:ext cx="1691074" cy="2235794"/>
          </a:xfrm>
          <a:custGeom>
            <a:avLst/>
            <a:gdLst/>
            <a:ahLst/>
            <a:cxnLst/>
            <a:rect l="l" t="t" r="r" b="b"/>
            <a:pathLst>
              <a:path w="1691074" h="2235794">
                <a:moveTo>
                  <a:pt x="0" y="0"/>
                </a:moveTo>
                <a:lnTo>
                  <a:pt x="1691073" y="0"/>
                </a:lnTo>
                <a:lnTo>
                  <a:pt x="1691073" y="2235795"/>
                </a:lnTo>
                <a:lnTo>
                  <a:pt x="0" y="2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9370775" y="851788"/>
            <a:ext cx="7888525" cy="889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 to the Front Desk, ask if they have any posters or other pickups (move-out envelopes, miscellaneous for RAs On Call</a:t>
            </a:r>
          </a:p>
          <a:p>
            <a:pPr algn="ctr">
              <a:lnSpc>
                <a:spcPts val="5460"/>
              </a:lnSpc>
            </a:pPr>
            <a:endParaRPr lang="en-US" sz="39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Check On-Call poster trays in Connect</a:t>
            </a:r>
          </a:p>
          <a:p>
            <a:pPr algn="ctr">
              <a:lnSpc>
                <a:spcPts val="5460"/>
              </a:lnSpc>
            </a:pPr>
            <a:endParaRPr lang="en-US" sz="39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Split posters based on the poster numbers on your sheet</a:t>
            </a:r>
          </a:p>
          <a:p>
            <a:pPr algn="ctr">
              <a:lnSpc>
                <a:spcPts val="5460"/>
              </a:lnSpc>
            </a:pPr>
            <a:endParaRPr lang="en-US" sz="39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If a random number, split using your discretion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157787" y="-18030"/>
            <a:ext cx="4315573" cy="3970700"/>
            <a:chOff x="0" y="0"/>
            <a:chExt cx="5754098" cy="5294266"/>
          </a:xfrm>
        </p:grpSpPr>
        <p:sp>
          <p:nvSpPr>
            <p:cNvPr id="19" name="TextBox 19"/>
            <p:cNvSpPr txBox="1"/>
            <p:nvPr/>
          </p:nvSpPr>
          <p:spPr>
            <a:xfrm rot="-592460">
              <a:off x="360062" y="542269"/>
              <a:ext cx="5058476" cy="435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31"/>
                </a:lnSpc>
                <a:spcBef>
                  <a:spcPct val="0"/>
                </a:spcBef>
              </a:pPr>
              <a:r>
                <a:rPr lang="en-US" sz="8331">
                  <a:solidFill>
                    <a:srgbClr val="124469"/>
                  </a:solidFill>
                  <a:latin typeface="Bukhari Script"/>
                  <a:ea typeface="Bukhari Script"/>
                  <a:cs typeface="Bukhari Script"/>
                  <a:sym typeface="Bukhari Script"/>
                </a:rPr>
                <a:t>Posters &amp; Pickups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-515361">
              <a:off x="665636" y="1909311"/>
              <a:ext cx="4613243" cy="1372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98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175" y="-122427"/>
            <a:ext cx="8502660" cy="4666750"/>
            <a:chOff x="0" y="0"/>
            <a:chExt cx="2239384" cy="1229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9384" cy="1229103"/>
            </a:xfrm>
            <a:custGeom>
              <a:avLst/>
              <a:gdLst/>
              <a:ahLst/>
              <a:cxnLst/>
              <a:rect l="l" t="t" r="r" b="b"/>
              <a:pathLst>
                <a:path w="2239384" h="1229103">
                  <a:moveTo>
                    <a:pt x="0" y="0"/>
                  </a:moveTo>
                  <a:lnTo>
                    <a:pt x="2239384" y="0"/>
                  </a:lnTo>
                  <a:lnTo>
                    <a:pt x="2239384" y="1229103"/>
                  </a:lnTo>
                  <a:lnTo>
                    <a:pt x="0" y="1229103"/>
                  </a:lnTo>
                  <a:close/>
                </a:path>
              </a:pathLst>
            </a:custGeom>
            <a:solidFill>
              <a:srgbClr val="E5D4FF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239384" cy="130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8104278" y="103278"/>
            <a:ext cx="10305030" cy="10062413"/>
          </a:xfrm>
          <a:custGeom>
            <a:avLst/>
            <a:gdLst/>
            <a:ahLst/>
            <a:cxnLst/>
            <a:rect l="l" t="t" r="r" b="b"/>
            <a:pathLst>
              <a:path w="10305030" h="10062413">
                <a:moveTo>
                  <a:pt x="0" y="0"/>
                </a:moveTo>
                <a:lnTo>
                  <a:pt x="10305030" y="0"/>
                </a:lnTo>
                <a:lnTo>
                  <a:pt x="10305030" y="10062414"/>
                </a:lnTo>
                <a:lnTo>
                  <a:pt x="0" y="10062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2285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458543" y="8521756"/>
            <a:ext cx="3714061" cy="524023"/>
            <a:chOff x="0" y="0"/>
            <a:chExt cx="812800" cy="1146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25683" y="9258300"/>
            <a:ext cx="2979780" cy="719941"/>
            <a:chOff x="0" y="0"/>
            <a:chExt cx="1534439" cy="3707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34439" cy="370734"/>
            </a:xfrm>
            <a:custGeom>
              <a:avLst/>
              <a:gdLst/>
              <a:ahLst/>
              <a:cxnLst/>
              <a:rect l="l" t="t" r="r" b="b"/>
              <a:pathLst>
                <a:path w="1534439" h="370734">
                  <a:moveTo>
                    <a:pt x="1331239" y="0"/>
                  </a:moveTo>
                  <a:cubicBezTo>
                    <a:pt x="1443463" y="0"/>
                    <a:pt x="1534439" y="82992"/>
                    <a:pt x="1534439" y="185367"/>
                  </a:cubicBezTo>
                  <a:cubicBezTo>
                    <a:pt x="1534439" y="287742"/>
                    <a:pt x="1443463" y="370734"/>
                    <a:pt x="1331239" y="370734"/>
                  </a:cubicBezTo>
                  <a:lnTo>
                    <a:pt x="203200" y="370734"/>
                  </a:lnTo>
                  <a:cubicBezTo>
                    <a:pt x="90976" y="370734"/>
                    <a:pt x="0" y="287742"/>
                    <a:pt x="0" y="185367"/>
                  </a:cubicBezTo>
                  <a:cubicBezTo>
                    <a:pt x="0" y="829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D55D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534439" cy="418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r>
                <a:rPr lang="en-US" sz="1600" b="1" u="sng">
                  <a:solidFill>
                    <a:srgbClr val="124469"/>
                  </a:solidFill>
                  <a:latin typeface="Telegraf Ultra-Bold"/>
                  <a:ea typeface="Telegraf Ultra-Bold"/>
                  <a:cs typeface="Telegraf Ultra-Bold"/>
                  <a:sym typeface="Telegraf Ultra-Bold"/>
                </a:rPr>
                <a:t>BACK TO OVERVIEW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53301" y="694075"/>
            <a:ext cx="8723472" cy="9284166"/>
            <a:chOff x="0" y="0"/>
            <a:chExt cx="2297540" cy="24452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7540" cy="2445213"/>
            </a:xfrm>
            <a:custGeom>
              <a:avLst/>
              <a:gdLst/>
              <a:ahLst/>
              <a:cxnLst/>
              <a:rect l="l" t="t" r="r" b="b"/>
              <a:pathLst>
                <a:path w="2297540" h="2445213">
                  <a:moveTo>
                    <a:pt x="0" y="0"/>
                  </a:moveTo>
                  <a:lnTo>
                    <a:pt x="2297540" y="0"/>
                  </a:lnTo>
                  <a:lnTo>
                    <a:pt x="2297540" y="2445213"/>
                  </a:lnTo>
                  <a:lnTo>
                    <a:pt x="0" y="2445213"/>
                  </a:lnTo>
                  <a:close/>
                </a:path>
              </a:pathLst>
            </a:custGeom>
            <a:solidFill>
              <a:srgbClr val="FAD55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2297540" cy="25214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602447" y="2587251"/>
            <a:ext cx="1691074" cy="2235794"/>
          </a:xfrm>
          <a:custGeom>
            <a:avLst/>
            <a:gdLst/>
            <a:ahLst/>
            <a:cxnLst/>
            <a:rect l="l" t="t" r="r" b="b"/>
            <a:pathLst>
              <a:path w="1691074" h="2235794">
                <a:moveTo>
                  <a:pt x="0" y="0"/>
                </a:moveTo>
                <a:lnTo>
                  <a:pt x="1691073" y="0"/>
                </a:lnTo>
                <a:lnTo>
                  <a:pt x="1691073" y="2235795"/>
                </a:lnTo>
                <a:lnTo>
                  <a:pt x="0" y="2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370775" y="2707515"/>
            <a:ext cx="7888525" cy="4777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Arrival to Connect 10 minutes early (6:30-35)</a:t>
            </a:r>
          </a:p>
          <a:p>
            <a:pPr algn="ctr">
              <a:lnSpc>
                <a:spcPts val="5460"/>
              </a:lnSpc>
            </a:pPr>
            <a:endParaRPr lang="en-US" sz="39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460"/>
              </a:lnSpc>
            </a:pPr>
            <a:endParaRPr lang="en-US" sz="39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460"/>
              </a:lnSpc>
            </a:pPr>
            <a:endParaRPr lang="en-US" sz="39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is it EXTRA important that the Senior On Call isn’t late?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282694" y="694075"/>
            <a:ext cx="4135030" cy="2933492"/>
            <a:chOff x="0" y="0"/>
            <a:chExt cx="5513374" cy="3911323"/>
          </a:xfrm>
        </p:grpSpPr>
        <p:sp>
          <p:nvSpPr>
            <p:cNvPr id="18" name="TextBox 18"/>
            <p:cNvSpPr txBox="1"/>
            <p:nvPr/>
          </p:nvSpPr>
          <p:spPr>
            <a:xfrm rot="-592460">
              <a:off x="239700" y="552666"/>
              <a:ext cx="5058476" cy="294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31"/>
                </a:lnSpc>
                <a:spcBef>
                  <a:spcPct val="0"/>
                </a:spcBef>
              </a:pPr>
              <a:r>
                <a:rPr lang="en-US" sz="8331">
                  <a:solidFill>
                    <a:srgbClr val="124469"/>
                  </a:solidFill>
                  <a:latin typeface="Bukhari Script"/>
                  <a:ea typeface="Bukhari Script"/>
                  <a:cs typeface="Bukhari Script"/>
                  <a:sym typeface="Bukhari Script"/>
                </a:rPr>
                <a:t>Early Arrival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-515361">
              <a:off x="665636" y="1909311"/>
              <a:ext cx="4613243" cy="1372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9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2791048" y="4823046"/>
            <a:ext cx="3236458" cy="3895081"/>
          </a:xfrm>
          <a:custGeom>
            <a:avLst/>
            <a:gdLst/>
            <a:ahLst/>
            <a:cxnLst/>
            <a:rect l="l" t="t" r="r" b="b"/>
            <a:pathLst>
              <a:path w="3236458" h="3895081">
                <a:moveTo>
                  <a:pt x="0" y="0"/>
                </a:moveTo>
                <a:lnTo>
                  <a:pt x="3236458" y="0"/>
                </a:lnTo>
                <a:lnTo>
                  <a:pt x="3236458" y="3895081"/>
                </a:lnTo>
                <a:lnTo>
                  <a:pt x="0" y="3895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175" y="-122427"/>
            <a:ext cx="8502660" cy="4666750"/>
            <a:chOff x="0" y="0"/>
            <a:chExt cx="2239384" cy="1229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9384" cy="1229103"/>
            </a:xfrm>
            <a:custGeom>
              <a:avLst/>
              <a:gdLst/>
              <a:ahLst/>
              <a:cxnLst/>
              <a:rect l="l" t="t" r="r" b="b"/>
              <a:pathLst>
                <a:path w="2239384" h="1229103">
                  <a:moveTo>
                    <a:pt x="0" y="0"/>
                  </a:moveTo>
                  <a:lnTo>
                    <a:pt x="2239384" y="0"/>
                  </a:lnTo>
                  <a:lnTo>
                    <a:pt x="2239384" y="1229103"/>
                  </a:lnTo>
                  <a:lnTo>
                    <a:pt x="0" y="1229103"/>
                  </a:lnTo>
                  <a:close/>
                </a:path>
              </a:pathLst>
            </a:custGeom>
            <a:solidFill>
              <a:srgbClr val="E5D4FF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239384" cy="130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8104278" y="103278"/>
            <a:ext cx="10305030" cy="10062413"/>
          </a:xfrm>
          <a:custGeom>
            <a:avLst/>
            <a:gdLst/>
            <a:ahLst/>
            <a:cxnLst/>
            <a:rect l="l" t="t" r="r" b="b"/>
            <a:pathLst>
              <a:path w="10305030" h="10062413">
                <a:moveTo>
                  <a:pt x="0" y="0"/>
                </a:moveTo>
                <a:lnTo>
                  <a:pt x="10305030" y="0"/>
                </a:lnTo>
                <a:lnTo>
                  <a:pt x="10305030" y="10062414"/>
                </a:lnTo>
                <a:lnTo>
                  <a:pt x="0" y="10062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82285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68653" y="7041289"/>
            <a:ext cx="6179898" cy="871932"/>
            <a:chOff x="0" y="0"/>
            <a:chExt cx="812800" cy="1146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25683" y="9258300"/>
            <a:ext cx="2979780" cy="719941"/>
            <a:chOff x="0" y="0"/>
            <a:chExt cx="1534439" cy="3707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34439" cy="370734"/>
            </a:xfrm>
            <a:custGeom>
              <a:avLst/>
              <a:gdLst/>
              <a:ahLst/>
              <a:cxnLst/>
              <a:rect l="l" t="t" r="r" b="b"/>
              <a:pathLst>
                <a:path w="1534439" h="370734">
                  <a:moveTo>
                    <a:pt x="1331239" y="0"/>
                  </a:moveTo>
                  <a:cubicBezTo>
                    <a:pt x="1443463" y="0"/>
                    <a:pt x="1534439" y="82992"/>
                    <a:pt x="1534439" y="185367"/>
                  </a:cubicBezTo>
                  <a:cubicBezTo>
                    <a:pt x="1534439" y="287742"/>
                    <a:pt x="1443463" y="370734"/>
                    <a:pt x="1331239" y="370734"/>
                  </a:cubicBezTo>
                  <a:lnTo>
                    <a:pt x="203200" y="370734"/>
                  </a:lnTo>
                  <a:cubicBezTo>
                    <a:pt x="90976" y="370734"/>
                    <a:pt x="0" y="287742"/>
                    <a:pt x="0" y="185367"/>
                  </a:cubicBezTo>
                  <a:cubicBezTo>
                    <a:pt x="0" y="829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D55D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534439" cy="418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r>
                <a:rPr lang="en-US" sz="1600" b="1" u="sng">
                  <a:solidFill>
                    <a:srgbClr val="124469"/>
                  </a:solidFill>
                  <a:latin typeface="Telegraf Ultra-Bold"/>
                  <a:ea typeface="Telegraf Ultra-Bold"/>
                  <a:cs typeface="Telegraf Ultra-Bold"/>
                  <a:sym typeface="Telegraf Ultra-Bold"/>
                </a:rPr>
                <a:t>BACK TO OVERVIEW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53301" y="694075"/>
            <a:ext cx="8723472" cy="9284166"/>
            <a:chOff x="0" y="0"/>
            <a:chExt cx="2297540" cy="24452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7540" cy="2445213"/>
            </a:xfrm>
            <a:custGeom>
              <a:avLst/>
              <a:gdLst/>
              <a:ahLst/>
              <a:cxnLst/>
              <a:rect l="l" t="t" r="r" b="b"/>
              <a:pathLst>
                <a:path w="2297540" h="2445213">
                  <a:moveTo>
                    <a:pt x="0" y="0"/>
                  </a:moveTo>
                  <a:lnTo>
                    <a:pt x="2297540" y="0"/>
                  </a:lnTo>
                  <a:lnTo>
                    <a:pt x="2297540" y="2445213"/>
                  </a:lnTo>
                  <a:lnTo>
                    <a:pt x="0" y="2445213"/>
                  </a:lnTo>
                  <a:close/>
                </a:path>
              </a:pathLst>
            </a:custGeom>
            <a:solidFill>
              <a:srgbClr val="FAD55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2297540" cy="25214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602447" y="2587251"/>
            <a:ext cx="1691074" cy="2235794"/>
          </a:xfrm>
          <a:custGeom>
            <a:avLst/>
            <a:gdLst/>
            <a:ahLst/>
            <a:cxnLst/>
            <a:rect l="l" t="t" r="r" b="b"/>
            <a:pathLst>
              <a:path w="1691074" h="2235794">
                <a:moveTo>
                  <a:pt x="0" y="0"/>
                </a:moveTo>
                <a:lnTo>
                  <a:pt x="1691073" y="0"/>
                </a:lnTo>
                <a:lnTo>
                  <a:pt x="1691073" y="2235795"/>
                </a:lnTo>
                <a:lnTo>
                  <a:pt x="0" y="2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28700" y="5143500"/>
            <a:ext cx="1498647" cy="2209801"/>
          </a:xfrm>
          <a:custGeom>
            <a:avLst/>
            <a:gdLst/>
            <a:ahLst/>
            <a:cxnLst/>
            <a:rect l="l" t="t" r="r" b="b"/>
            <a:pathLst>
              <a:path w="1498647" h="2209801">
                <a:moveTo>
                  <a:pt x="0" y="0"/>
                </a:moveTo>
                <a:lnTo>
                  <a:pt x="1498647" y="0"/>
                </a:lnTo>
                <a:lnTo>
                  <a:pt x="1498647" y="2209801"/>
                </a:lnTo>
                <a:lnTo>
                  <a:pt x="0" y="2209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825683" y="5195943"/>
            <a:ext cx="2008305" cy="2157358"/>
          </a:xfrm>
          <a:custGeom>
            <a:avLst/>
            <a:gdLst/>
            <a:ahLst/>
            <a:cxnLst/>
            <a:rect l="l" t="t" r="r" b="b"/>
            <a:pathLst>
              <a:path w="2008305" h="2157358">
                <a:moveTo>
                  <a:pt x="0" y="0"/>
                </a:moveTo>
                <a:lnTo>
                  <a:pt x="2008305" y="0"/>
                </a:lnTo>
                <a:lnTo>
                  <a:pt x="2008305" y="2157358"/>
                </a:lnTo>
                <a:lnTo>
                  <a:pt x="0" y="21573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175002" y="5019546"/>
            <a:ext cx="2064476" cy="2457709"/>
          </a:xfrm>
          <a:custGeom>
            <a:avLst/>
            <a:gdLst/>
            <a:ahLst/>
            <a:cxnLst/>
            <a:rect l="l" t="t" r="r" b="b"/>
            <a:pathLst>
              <a:path w="2064476" h="2457709">
                <a:moveTo>
                  <a:pt x="0" y="0"/>
                </a:moveTo>
                <a:lnTo>
                  <a:pt x="2064475" y="0"/>
                </a:lnTo>
                <a:lnTo>
                  <a:pt x="2064475" y="2457709"/>
                </a:lnTo>
                <a:lnTo>
                  <a:pt x="0" y="24577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9" name="Table 19"/>
          <p:cNvGraphicFramePr>
            <a:graphicFrameLocks noGrp="1"/>
          </p:cNvGraphicFramePr>
          <p:nvPr/>
        </p:nvGraphicFramePr>
        <p:xfrm>
          <a:off x="9657438" y="6644323"/>
          <a:ext cx="7315200" cy="312420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5324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Someone is &lt; 5 minutes late or unprepared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Email </a:t>
                      </a:r>
                      <a:r>
                        <a:rPr lang="en-US" sz="2000" b="1" u="sng">
                          <a:solidFill>
                            <a:srgbClr val="000000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their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RLM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87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elegraf Bold"/>
                          <a:ea typeface="Telegraf Bold"/>
                          <a:cs typeface="Telegraf Bold"/>
                          <a:sym typeface="Telegraf Bold"/>
                        </a:rPr>
                        <a:t>Someone is &gt; 5 minutes late or unprepared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elegraf"/>
                          <a:ea typeface="Telegraf"/>
                          <a:cs typeface="Telegraf"/>
                          <a:sym typeface="Telegraf"/>
                        </a:rPr>
                        <a:t>Call them! Knock on their door! If you can’t contact them by 7:00, call RLM On Call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20"/>
          <p:cNvSpPr txBox="1"/>
          <p:nvPr/>
        </p:nvSpPr>
        <p:spPr>
          <a:xfrm>
            <a:off x="9293520" y="952500"/>
            <a:ext cx="7888525" cy="409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Check that everyone who is scheduled to be on call is present</a:t>
            </a:r>
          </a:p>
          <a:p>
            <a:pPr algn="ctr">
              <a:lnSpc>
                <a:spcPts val="5460"/>
              </a:lnSpc>
            </a:pPr>
            <a:endParaRPr lang="en-US" sz="39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Inspect their gear- close-toed shoes, ID, Jacket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623600" y="729789"/>
            <a:ext cx="5524951" cy="2432435"/>
            <a:chOff x="0" y="0"/>
            <a:chExt cx="7366601" cy="3243246"/>
          </a:xfrm>
        </p:grpSpPr>
        <p:sp>
          <p:nvSpPr>
            <p:cNvPr id="22" name="TextBox 22"/>
            <p:cNvSpPr txBox="1"/>
            <p:nvPr/>
          </p:nvSpPr>
          <p:spPr>
            <a:xfrm rot="-592460">
              <a:off x="103772" y="743254"/>
              <a:ext cx="7159977" cy="1543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31"/>
                </a:lnSpc>
                <a:spcBef>
                  <a:spcPct val="0"/>
                </a:spcBef>
              </a:pPr>
              <a:r>
                <a:rPr lang="en-US" sz="8331">
                  <a:solidFill>
                    <a:srgbClr val="124469"/>
                  </a:solidFill>
                  <a:latin typeface="Bukhari Script"/>
                  <a:ea typeface="Bukhari Script"/>
                  <a:cs typeface="Bukhari Script"/>
                  <a:sym typeface="Bukhari Script"/>
                </a:rPr>
                <a:t>Attendance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 rot="-515361">
              <a:off x="868607" y="1398030"/>
              <a:ext cx="6431559" cy="1372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9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081324" y="5387527"/>
            <a:ext cx="859545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u="sng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if there’s a problem?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3" y="0"/>
            <a:ext cx="8502660" cy="4666750"/>
            <a:chOff x="0" y="0"/>
            <a:chExt cx="2239384" cy="1229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9384" cy="1229103"/>
            </a:xfrm>
            <a:custGeom>
              <a:avLst/>
              <a:gdLst/>
              <a:ahLst/>
              <a:cxnLst/>
              <a:rect l="l" t="t" r="r" b="b"/>
              <a:pathLst>
                <a:path w="2239384" h="1229103">
                  <a:moveTo>
                    <a:pt x="0" y="0"/>
                  </a:moveTo>
                  <a:lnTo>
                    <a:pt x="2239384" y="0"/>
                  </a:lnTo>
                  <a:lnTo>
                    <a:pt x="2239384" y="1229103"/>
                  </a:lnTo>
                  <a:lnTo>
                    <a:pt x="0" y="1229103"/>
                  </a:lnTo>
                  <a:close/>
                </a:path>
              </a:pathLst>
            </a:custGeom>
            <a:solidFill>
              <a:srgbClr val="E5D4FF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239384" cy="130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2295" y="179096"/>
            <a:ext cx="6256545" cy="4308558"/>
            <a:chOff x="0" y="0"/>
            <a:chExt cx="8342060" cy="5744744"/>
          </a:xfrm>
        </p:grpSpPr>
        <p:sp>
          <p:nvSpPr>
            <p:cNvPr id="6" name="TextBox 6"/>
            <p:cNvSpPr txBox="1"/>
            <p:nvPr/>
          </p:nvSpPr>
          <p:spPr>
            <a:xfrm rot="-592460">
              <a:off x="340605" y="767507"/>
              <a:ext cx="7685352" cy="435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31"/>
                </a:lnSpc>
                <a:spcBef>
                  <a:spcPct val="0"/>
                </a:spcBef>
              </a:pPr>
              <a:r>
                <a:rPr lang="en-US" sz="8331">
                  <a:solidFill>
                    <a:srgbClr val="124469"/>
                  </a:solidFill>
                  <a:latin typeface="Bukhari Script"/>
                  <a:ea typeface="Bukhari Script"/>
                  <a:cs typeface="Bukhari Script"/>
                  <a:sym typeface="Bukhari Script"/>
                </a:rPr>
                <a:t>SURPRISE: Case Scenario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515361">
              <a:off x="648647" y="1443078"/>
              <a:ext cx="6791050" cy="1372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9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93537" y="9000493"/>
            <a:ext cx="3714061" cy="524023"/>
            <a:chOff x="0" y="0"/>
            <a:chExt cx="812800" cy="1146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666094" y="5139295"/>
            <a:ext cx="3714594" cy="4119005"/>
          </a:xfrm>
          <a:custGeom>
            <a:avLst/>
            <a:gdLst/>
            <a:ahLst/>
            <a:cxnLst/>
            <a:rect l="l" t="t" r="r" b="b"/>
            <a:pathLst>
              <a:path w="3714594" h="4119005">
                <a:moveTo>
                  <a:pt x="0" y="0"/>
                </a:moveTo>
                <a:lnTo>
                  <a:pt x="3714593" y="0"/>
                </a:lnTo>
                <a:lnTo>
                  <a:pt x="3714593" y="4119005"/>
                </a:lnTo>
                <a:lnTo>
                  <a:pt x="0" y="4119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8501897" y="4666750"/>
            <a:ext cx="9786103" cy="5620250"/>
            <a:chOff x="0" y="0"/>
            <a:chExt cx="2257626" cy="12965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57626" cy="1296576"/>
            </a:xfrm>
            <a:custGeom>
              <a:avLst/>
              <a:gdLst/>
              <a:ahLst/>
              <a:cxnLst/>
              <a:rect l="l" t="t" r="r" b="b"/>
              <a:pathLst>
                <a:path w="2257626" h="1296576">
                  <a:moveTo>
                    <a:pt x="0" y="0"/>
                  </a:moveTo>
                  <a:lnTo>
                    <a:pt x="2257626" y="0"/>
                  </a:lnTo>
                  <a:lnTo>
                    <a:pt x="2257626" y="1296576"/>
                  </a:lnTo>
                  <a:lnTo>
                    <a:pt x="0" y="1296576"/>
                  </a:lnTo>
                  <a:close/>
                </a:path>
              </a:pathLst>
            </a:custGeom>
            <a:solidFill>
              <a:srgbClr val="124469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2257626" cy="140135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619"/>
                </a:lnSpc>
              </a:pPr>
              <a:r>
                <a:rPr lang="en-US" sz="3250" b="1" dirty="0">
                  <a:solidFill>
                    <a:srgbClr val="F2F1ED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Someone contacts you that they can’t make check-in (b/c of class, off-campus, late lab, had plans)</a:t>
              </a:r>
            </a:p>
            <a:p>
              <a:pPr algn="ctr">
                <a:lnSpc>
                  <a:spcPts val="4619"/>
                </a:lnSpc>
              </a:pPr>
              <a:endParaRPr lang="en-US" sz="3299" b="1">
                <a:solidFill>
                  <a:srgbClr val="F2F1ED"/>
                </a:solidFill>
                <a:latin typeface="Telegraf Medium"/>
                <a:ea typeface="Telegraf Medium"/>
                <a:cs typeface="Telegraf Medium"/>
                <a:sym typeface="Telegraf Medium"/>
              </a:endParaRPr>
            </a:p>
            <a:p>
              <a:pPr algn="ctr">
                <a:lnSpc>
                  <a:spcPts val="4619"/>
                </a:lnSpc>
              </a:pPr>
              <a:r>
                <a:rPr lang="en-US" sz="3250" b="1" dirty="0">
                  <a:solidFill>
                    <a:srgbClr val="F2F1ED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What should you do?</a:t>
              </a:r>
              <a:endParaRPr lang="en-US" sz="3250" b="1" dirty="0">
                <a:solidFill>
                  <a:srgbClr val="F2F1ED"/>
                </a:solidFill>
                <a:latin typeface="Telegraf Medium"/>
                <a:ea typeface="Telegraf Medium"/>
                <a:cs typeface="Telegraf Medium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537918" y="3666495"/>
            <a:ext cx="3714061" cy="524023"/>
            <a:chOff x="0" y="0"/>
            <a:chExt cx="812800" cy="11467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214236" y="290457"/>
            <a:ext cx="2361425" cy="3638050"/>
          </a:xfrm>
          <a:custGeom>
            <a:avLst/>
            <a:gdLst/>
            <a:ahLst/>
            <a:cxnLst/>
            <a:rect l="l" t="t" r="r" b="b"/>
            <a:pathLst>
              <a:path w="2361425" h="3638050">
                <a:moveTo>
                  <a:pt x="0" y="0"/>
                </a:moveTo>
                <a:lnTo>
                  <a:pt x="2361425" y="0"/>
                </a:lnTo>
                <a:lnTo>
                  <a:pt x="2361425" y="3638050"/>
                </a:lnTo>
                <a:lnTo>
                  <a:pt x="0" y="36380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175" y="-122427"/>
            <a:ext cx="8502660" cy="4666750"/>
            <a:chOff x="0" y="0"/>
            <a:chExt cx="2239384" cy="1229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9384" cy="1229103"/>
            </a:xfrm>
            <a:custGeom>
              <a:avLst/>
              <a:gdLst/>
              <a:ahLst/>
              <a:cxnLst/>
              <a:rect l="l" t="t" r="r" b="b"/>
              <a:pathLst>
                <a:path w="2239384" h="1229103">
                  <a:moveTo>
                    <a:pt x="0" y="0"/>
                  </a:moveTo>
                  <a:lnTo>
                    <a:pt x="2239384" y="0"/>
                  </a:lnTo>
                  <a:lnTo>
                    <a:pt x="2239384" y="1229103"/>
                  </a:lnTo>
                  <a:lnTo>
                    <a:pt x="0" y="1229103"/>
                  </a:lnTo>
                  <a:close/>
                </a:path>
              </a:pathLst>
            </a:custGeom>
            <a:solidFill>
              <a:srgbClr val="E5D4FF"/>
            </a:solidFill>
            <a:ln w="28575" cap="sq">
              <a:solidFill>
                <a:srgbClr val="12446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239384" cy="130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8104278" y="103278"/>
            <a:ext cx="10305030" cy="10062413"/>
          </a:xfrm>
          <a:custGeom>
            <a:avLst/>
            <a:gdLst/>
            <a:ahLst/>
            <a:cxnLst/>
            <a:rect l="l" t="t" r="r" b="b"/>
            <a:pathLst>
              <a:path w="10305030" h="10062413">
                <a:moveTo>
                  <a:pt x="0" y="0"/>
                </a:moveTo>
                <a:lnTo>
                  <a:pt x="10305030" y="0"/>
                </a:lnTo>
                <a:lnTo>
                  <a:pt x="10305030" y="10062414"/>
                </a:lnTo>
                <a:lnTo>
                  <a:pt x="0" y="10062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2285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493178" y="8194103"/>
            <a:ext cx="3714061" cy="524023"/>
            <a:chOff x="0" y="0"/>
            <a:chExt cx="812800" cy="1146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14679"/>
            </a:xfrm>
            <a:custGeom>
              <a:avLst/>
              <a:gdLst/>
              <a:ahLst/>
              <a:cxnLst/>
              <a:rect l="l" t="t" r="r" b="b"/>
              <a:pathLst>
                <a:path w="812800" h="114679">
                  <a:moveTo>
                    <a:pt x="406400" y="0"/>
                  </a:moveTo>
                  <a:cubicBezTo>
                    <a:pt x="181951" y="0"/>
                    <a:pt x="0" y="25672"/>
                    <a:pt x="0" y="57340"/>
                  </a:cubicBezTo>
                  <a:cubicBezTo>
                    <a:pt x="0" y="89008"/>
                    <a:pt x="181951" y="114679"/>
                    <a:pt x="406400" y="114679"/>
                  </a:cubicBezTo>
                  <a:cubicBezTo>
                    <a:pt x="630849" y="114679"/>
                    <a:pt x="812800" y="89008"/>
                    <a:pt x="812800" y="57340"/>
                  </a:cubicBezTo>
                  <a:cubicBezTo>
                    <a:pt x="812800" y="2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46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65449"/>
              <a:ext cx="660400" cy="169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25683" y="9258300"/>
            <a:ext cx="2979780" cy="719941"/>
            <a:chOff x="0" y="0"/>
            <a:chExt cx="1534439" cy="3707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34439" cy="370734"/>
            </a:xfrm>
            <a:custGeom>
              <a:avLst/>
              <a:gdLst/>
              <a:ahLst/>
              <a:cxnLst/>
              <a:rect l="l" t="t" r="r" b="b"/>
              <a:pathLst>
                <a:path w="1534439" h="370734">
                  <a:moveTo>
                    <a:pt x="1331239" y="0"/>
                  </a:moveTo>
                  <a:cubicBezTo>
                    <a:pt x="1443463" y="0"/>
                    <a:pt x="1534439" y="82992"/>
                    <a:pt x="1534439" y="185367"/>
                  </a:cubicBezTo>
                  <a:cubicBezTo>
                    <a:pt x="1534439" y="287742"/>
                    <a:pt x="1443463" y="370734"/>
                    <a:pt x="1331239" y="370734"/>
                  </a:cubicBezTo>
                  <a:lnTo>
                    <a:pt x="203200" y="370734"/>
                  </a:lnTo>
                  <a:cubicBezTo>
                    <a:pt x="90976" y="370734"/>
                    <a:pt x="0" y="287742"/>
                    <a:pt x="0" y="185367"/>
                  </a:cubicBezTo>
                  <a:cubicBezTo>
                    <a:pt x="0" y="829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D55D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534439" cy="418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r>
                <a:rPr lang="en-US" sz="1600" b="1" u="sng">
                  <a:solidFill>
                    <a:srgbClr val="124469"/>
                  </a:solidFill>
                  <a:latin typeface="Telegraf Ultra-Bold"/>
                  <a:ea typeface="Telegraf Ultra-Bold"/>
                  <a:cs typeface="Telegraf Ultra-Bold"/>
                  <a:sym typeface="Telegraf Ultra-Bold"/>
                </a:rPr>
                <a:t>BACK TO OVERVIEW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53301" y="694075"/>
            <a:ext cx="8723472" cy="9284166"/>
            <a:chOff x="0" y="0"/>
            <a:chExt cx="2297540" cy="24452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7540" cy="2445213"/>
            </a:xfrm>
            <a:custGeom>
              <a:avLst/>
              <a:gdLst/>
              <a:ahLst/>
              <a:cxnLst/>
              <a:rect l="l" t="t" r="r" b="b"/>
              <a:pathLst>
                <a:path w="2297540" h="2445213">
                  <a:moveTo>
                    <a:pt x="0" y="0"/>
                  </a:moveTo>
                  <a:lnTo>
                    <a:pt x="2297540" y="0"/>
                  </a:lnTo>
                  <a:lnTo>
                    <a:pt x="2297540" y="2445213"/>
                  </a:lnTo>
                  <a:lnTo>
                    <a:pt x="0" y="2445213"/>
                  </a:lnTo>
                  <a:close/>
                </a:path>
              </a:pathLst>
            </a:custGeom>
            <a:solidFill>
              <a:srgbClr val="FAD55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2297540" cy="25214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602447" y="2587251"/>
            <a:ext cx="1691074" cy="2235794"/>
          </a:xfrm>
          <a:custGeom>
            <a:avLst/>
            <a:gdLst/>
            <a:ahLst/>
            <a:cxnLst/>
            <a:rect l="l" t="t" r="r" b="b"/>
            <a:pathLst>
              <a:path w="1691074" h="2235794">
                <a:moveTo>
                  <a:pt x="0" y="0"/>
                </a:moveTo>
                <a:lnTo>
                  <a:pt x="1691073" y="0"/>
                </a:lnTo>
                <a:lnTo>
                  <a:pt x="1691073" y="2235795"/>
                </a:lnTo>
                <a:lnTo>
                  <a:pt x="0" y="2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293520" y="952500"/>
            <a:ext cx="7888525" cy="8616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BEFORE you let people leave, send a text to the RLM On Call</a:t>
            </a:r>
          </a:p>
          <a:p>
            <a:pPr algn="ctr">
              <a:lnSpc>
                <a:spcPts val="5460"/>
              </a:lnSpc>
            </a:pPr>
            <a:endParaRPr lang="en-US" sz="39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Examples:</a:t>
            </a:r>
          </a:p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“Check in was good”</a:t>
            </a:r>
          </a:p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“All good @ check in”</a:t>
            </a:r>
          </a:p>
          <a:p>
            <a:pPr algn="ctr">
              <a:lnSpc>
                <a:spcPts val="5460"/>
              </a:lnSpc>
            </a:pPr>
            <a:endParaRPr lang="en-US" sz="24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460"/>
              </a:lnSpc>
            </a:pPr>
            <a:r>
              <a:rPr lang="en-US" sz="3900" b="1" i="1">
                <a:solidFill>
                  <a:srgbClr val="124469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Call </a:t>
            </a:r>
            <a:r>
              <a:rPr lang="en-US" sz="39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RLM On Call if:</a:t>
            </a:r>
          </a:p>
          <a:p>
            <a:pPr algn="ctr">
              <a:lnSpc>
                <a:spcPts val="5460"/>
              </a:lnSpc>
            </a:pPr>
            <a:endParaRPr lang="en-US" sz="3900" b="1">
              <a:solidFill>
                <a:srgbClr val="1244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•Someone’s arriving late</a:t>
            </a:r>
          </a:p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•Wrong person at Check In</a:t>
            </a:r>
          </a:p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•Can’t contact someone On Call</a:t>
            </a:r>
          </a:p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•Someone’s too sick to be On Call</a:t>
            </a:r>
          </a:p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•Posters/lists left from the night before</a:t>
            </a:r>
          </a:p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1244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•If the team has questions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157787" y="-18030"/>
            <a:ext cx="4315573" cy="3970700"/>
            <a:chOff x="0" y="0"/>
            <a:chExt cx="5754098" cy="5294266"/>
          </a:xfrm>
        </p:grpSpPr>
        <p:sp>
          <p:nvSpPr>
            <p:cNvPr id="18" name="TextBox 18"/>
            <p:cNvSpPr txBox="1"/>
            <p:nvPr/>
          </p:nvSpPr>
          <p:spPr>
            <a:xfrm rot="-592460">
              <a:off x="360062" y="542269"/>
              <a:ext cx="5058476" cy="435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31"/>
                </a:lnSpc>
                <a:spcBef>
                  <a:spcPct val="0"/>
                </a:spcBef>
              </a:pPr>
              <a:r>
                <a:rPr lang="en-US" sz="8331">
                  <a:solidFill>
                    <a:srgbClr val="124469"/>
                  </a:solidFill>
                  <a:latin typeface="Bukhari Script"/>
                  <a:ea typeface="Bukhari Script"/>
                  <a:cs typeface="Bukhari Script"/>
                  <a:sym typeface="Bukhari Script"/>
                </a:rPr>
                <a:t> Contact the RLM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-515361">
              <a:off x="665636" y="1909311"/>
              <a:ext cx="4613243" cy="1372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9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2493178" y="4823046"/>
            <a:ext cx="3312285" cy="3695247"/>
          </a:xfrm>
          <a:custGeom>
            <a:avLst/>
            <a:gdLst/>
            <a:ahLst/>
            <a:cxnLst/>
            <a:rect l="l" t="t" r="r" b="b"/>
            <a:pathLst>
              <a:path w="3312285" h="3695247">
                <a:moveTo>
                  <a:pt x="0" y="0"/>
                </a:moveTo>
                <a:lnTo>
                  <a:pt x="3312285" y="0"/>
                </a:lnTo>
                <a:lnTo>
                  <a:pt x="3312285" y="3695247"/>
                </a:lnTo>
                <a:lnTo>
                  <a:pt x="0" y="36952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8A0397E95A24998A320C0C9E37708" ma:contentTypeVersion="16" ma:contentTypeDescription="Create a new document." ma:contentTypeScope="" ma:versionID="762269e859d33223c922e97e90609cb4">
  <xsd:schema xmlns:xsd="http://www.w3.org/2001/XMLSchema" xmlns:xs="http://www.w3.org/2001/XMLSchema" xmlns:p="http://schemas.microsoft.com/office/2006/metadata/properties" xmlns:ns2="ecfc2e3e-eda1-4d77-8751-0efc464d6cfa" xmlns:ns3="a3872387-34b7-4a60-a363-363c16f07818" targetNamespace="http://schemas.microsoft.com/office/2006/metadata/properties" ma:root="true" ma:fieldsID="f787eb17abd4551a14a826da5085bb3e" ns2:_="" ns3:_="">
    <xsd:import namespace="ecfc2e3e-eda1-4d77-8751-0efc464d6cfa"/>
    <xsd:import namespace="a3872387-34b7-4a60-a363-363c16f078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c2e3e-eda1-4d77-8751-0efc464d6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a1f1625-ae5f-4790-9429-a47075c1c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72387-34b7-4a60-a363-363c16f0781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d7c48ac-c54d-4e0a-b12d-47b1ed0c6ea3}" ma:internalName="TaxCatchAll" ma:showField="CatchAllData" ma:web="a3872387-34b7-4a60-a363-363c16f078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fc2e3e-eda1-4d77-8751-0efc464d6cfa">
      <Terms xmlns="http://schemas.microsoft.com/office/infopath/2007/PartnerControls"/>
    </lcf76f155ced4ddcb4097134ff3c332f>
    <TaxCatchAll xmlns="a3872387-34b7-4a60-a363-363c16f07818" xsi:nil="true"/>
  </documentManagement>
</p:properties>
</file>

<file path=customXml/itemProps1.xml><?xml version="1.0" encoding="utf-8"?>
<ds:datastoreItem xmlns:ds="http://schemas.openxmlformats.org/officeDocument/2006/customXml" ds:itemID="{528E5A59-18BE-4142-BD86-F9F3120369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ABBFB1-A742-4D2A-9F3D-DDF67BE8FAA0}"/>
</file>

<file path=customXml/itemProps3.xml><?xml version="1.0" encoding="utf-8"?>
<ds:datastoreItem xmlns:ds="http://schemas.openxmlformats.org/officeDocument/2006/customXml" ds:itemID="{40E0F1C5-B767-4B09-8F53-FCBAAA7D89FC}">
  <ds:schemaRefs>
    <ds:schemaRef ds:uri="http://schemas.microsoft.com/office/2006/metadata/properties"/>
    <ds:schemaRef ds:uri="http://schemas.microsoft.com/office/infopath/2007/PartnerControls"/>
    <ds:schemaRef ds:uri="ecfc2e3e-eda1-4d77-8751-0efc464d6cfa"/>
    <ds:schemaRef ds:uri="a3872387-34b7-4a60-a363-363c16f0781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On Call</dc:title>
  <cp:revision>3</cp:revision>
  <dcterms:created xsi:type="dcterms:W3CDTF">2006-08-16T00:00:00Z</dcterms:created>
  <dcterms:modified xsi:type="dcterms:W3CDTF">2025-08-04T21:28:47Z</dcterms:modified>
  <dc:identifier>DAGFbVZgYBc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0x0101005258A0397E95A24998A320C0C9E37708</vt:lpwstr>
  </property>
  <property fmtid="{D5CDD505-2E9C-101B-9397-08002B2CF9AE}" pid="3" name="MediaServiceImageTags">
    <vt:lpwstr/>
  </property>
</Properties>
</file>