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Gloria Hallelujah" charset="1" panose="02000000000000000000"/>
      <p:regular r:id="rId25"/>
    </p:embeddedFont>
    <p:embeddedFont>
      <p:font typeface="Bryndan Write" charset="1" panose="02000503000000000000"/>
      <p:regular r:id="rId26"/>
    </p:embeddedFont>
    <p:embeddedFont>
      <p:font typeface="Glacial Indifference Bold" charset="1" panose="00000800000000000000"/>
      <p:regular r:id="rId27"/>
    </p:embeddedFont>
    <p:embeddedFont>
      <p:font typeface="Glacial Indifference" charset="1" panose="00000000000000000000"/>
      <p:regular r:id="rId28"/>
    </p:embeddedFont>
    <p:embeddedFont>
      <p:font typeface="Monterchi Sans" charset="1" panose="02000503060000020004"/>
      <p:regular r:id="rId29"/>
    </p:embeddedFont>
    <p:embeddedFont>
      <p:font typeface="Monterchi Sans Bold" charset="1" panose="02000503060000020004"/>
      <p:regular r:id="rId30"/>
    </p:embeddedFont>
    <p:embeddedFont>
      <p:font typeface="Monterchi Sans Bold Italics" charset="1" panose="02000503060000020004"/>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15.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svg" Type="http://schemas.openxmlformats.org/officeDocument/2006/relationships/image"/><Relationship Id="rId2" Target="../media/image1.jpeg" Type="http://schemas.openxmlformats.org/officeDocument/2006/relationships/image"/><Relationship Id="rId3" Target="../media/image7.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1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svg" Type="http://schemas.openxmlformats.org/officeDocument/2006/relationships/image"/><Relationship Id="rId2" Target="../media/image1.jpeg" Type="http://schemas.openxmlformats.org/officeDocument/2006/relationships/image"/><Relationship Id="rId3" Target="../media/image7.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2" Target="../media/image1.jpeg" Type="http://schemas.openxmlformats.org/officeDocument/2006/relationships/image"/><Relationship Id="rId3" Target="../media/image7.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13.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1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1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2" Target="../media/image1.jpeg" Type="http://schemas.openxmlformats.org/officeDocument/2006/relationships/image"/><Relationship Id="rId3" Target="../media/image7.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1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333" r="0" b="-3333"/>
            </a:stretch>
          </a:blipFill>
        </p:spPr>
      </p:sp>
      <p:sp>
        <p:nvSpPr>
          <p:cNvPr name="Freeform 3" id="3"/>
          <p:cNvSpPr/>
          <p:nvPr/>
        </p:nvSpPr>
        <p:spPr>
          <a:xfrm flipH="false" flipV="false" rot="581072">
            <a:off x="15539908" y="7294587"/>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3"/>
            <a:stretch>
              <a:fillRect l="0" t="0" r="0" b="0"/>
            </a:stretch>
          </a:blipFill>
        </p:spPr>
      </p:sp>
      <p:sp>
        <p:nvSpPr>
          <p:cNvPr name="Freeform 4" id="4"/>
          <p:cNvSpPr/>
          <p:nvPr/>
        </p:nvSpPr>
        <p:spPr>
          <a:xfrm flipH="false" flipV="false" rot="0">
            <a:off x="-307105" y="6283301"/>
            <a:ext cx="4543877" cy="4305324"/>
          </a:xfrm>
          <a:custGeom>
            <a:avLst/>
            <a:gdLst/>
            <a:ahLst/>
            <a:cxnLst/>
            <a:rect r="r" b="b" t="t" l="l"/>
            <a:pathLst>
              <a:path h="4305324" w="4543877">
                <a:moveTo>
                  <a:pt x="0" y="0"/>
                </a:moveTo>
                <a:lnTo>
                  <a:pt x="4543877" y="0"/>
                </a:lnTo>
                <a:lnTo>
                  <a:pt x="4543877" y="4305324"/>
                </a:lnTo>
                <a:lnTo>
                  <a:pt x="0" y="43053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2406657" y="2946004"/>
            <a:ext cx="13474686" cy="4790024"/>
            <a:chOff x="0" y="0"/>
            <a:chExt cx="3548888" cy="1261570"/>
          </a:xfrm>
        </p:grpSpPr>
        <p:sp>
          <p:nvSpPr>
            <p:cNvPr name="Freeform 6" id="6"/>
            <p:cNvSpPr/>
            <p:nvPr/>
          </p:nvSpPr>
          <p:spPr>
            <a:xfrm flipH="false" flipV="false" rot="0">
              <a:off x="0" y="0"/>
              <a:ext cx="3548888" cy="1261570"/>
            </a:xfrm>
            <a:custGeom>
              <a:avLst/>
              <a:gdLst/>
              <a:ahLst/>
              <a:cxnLst/>
              <a:rect r="r" b="b" t="t" l="l"/>
              <a:pathLst>
                <a:path h="1261570" w="3548888">
                  <a:moveTo>
                    <a:pt x="29302" y="0"/>
                  </a:moveTo>
                  <a:lnTo>
                    <a:pt x="3519586" y="0"/>
                  </a:lnTo>
                  <a:cubicBezTo>
                    <a:pt x="3527358" y="0"/>
                    <a:pt x="3534811" y="3087"/>
                    <a:pt x="3540306" y="8582"/>
                  </a:cubicBezTo>
                  <a:cubicBezTo>
                    <a:pt x="3545801" y="14078"/>
                    <a:pt x="3548888" y="21531"/>
                    <a:pt x="3548888" y="29302"/>
                  </a:cubicBezTo>
                  <a:lnTo>
                    <a:pt x="3548888" y="1232268"/>
                  </a:lnTo>
                  <a:cubicBezTo>
                    <a:pt x="3548888" y="1240039"/>
                    <a:pt x="3545801" y="1247493"/>
                    <a:pt x="3540306" y="1252988"/>
                  </a:cubicBezTo>
                  <a:cubicBezTo>
                    <a:pt x="3534811" y="1258483"/>
                    <a:pt x="3527358" y="1261570"/>
                    <a:pt x="3519586" y="1261570"/>
                  </a:cubicBezTo>
                  <a:lnTo>
                    <a:pt x="29302" y="1261570"/>
                  </a:lnTo>
                  <a:cubicBezTo>
                    <a:pt x="13119" y="1261570"/>
                    <a:pt x="0" y="1248451"/>
                    <a:pt x="0" y="1232268"/>
                  </a:cubicBezTo>
                  <a:lnTo>
                    <a:pt x="0" y="29302"/>
                  </a:lnTo>
                  <a:cubicBezTo>
                    <a:pt x="0" y="13119"/>
                    <a:pt x="13119" y="0"/>
                    <a:pt x="29302" y="0"/>
                  </a:cubicBezTo>
                  <a:close/>
                </a:path>
              </a:pathLst>
            </a:custGeom>
            <a:solidFill>
              <a:srgbClr val="E3A6A8"/>
            </a:solidFill>
            <a:ln w="38100" cap="rnd">
              <a:solidFill>
                <a:srgbClr val="A6A6A6"/>
              </a:solidFill>
              <a:prstDash val="solid"/>
              <a:round/>
            </a:ln>
          </p:spPr>
        </p:sp>
        <p:sp>
          <p:nvSpPr>
            <p:cNvPr name="TextBox 7" id="7"/>
            <p:cNvSpPr txBox="true"/>
            <p:nvPr/>
          </p:nvSpPr>
          <p:spPr>
            <a:xfrm>
              <a:off x="0" y="-57150"/>
              <a:ext cx="3548888" cy="1318720"/>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472477">
            <a:off x="14461725" y="1786517"/>
            <a:ext cx="913498" cy="2025902"/>
          </a:xfrm>
          <a:custGeom>
            <a:avLst/>
            <a:gdLst/>
            <a:ahLst/>
            <a:cxnLst/>
            <a:rect r="r" b="b" t="t" l="l"/>
            <a:pathLst>
              <a:path h="2025902" w="913498">
                <a:moveTo>
                  <a:pt x="0" y="0"/>
                </a:moveTo>
                <a:lnTo>
                  <a:pt x="913498" y="0"/>
                </a:lnTo>
                <a:lnTo>
                  <a:pt x="913498" y="2025902"/>
                </a:lnTo>
                <a:lnTo>
                  <a:pt x="0" y="20259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2582791" y="7736029"/>
            <a:ext cx="13298552" cy="1196870"/>
          </a:xfrm>
          <a:custGeom>
            <a:avLst/>
            <a:gdLst/>
            <a:ahLst/>
            <a:cxnLst/>
            <a:rect r="r" b="b" t="t" l="l"/>
            <a:pathLst>
              <a:path h="1196870" w="13298552">
                <a:moveTo>
                  <a:pt x="0" y="0"/>
                </a:moveTo>
                <a:lnTo>
                  <a:pt x="13298552" y="0"/>
                </a:lnTo>
                <a:lnTo>
                  <a:pt x="13298552" y="1196869"/>
                </a:lnTo>
                <a:lnTo>
                  <a:pt x="0" y="1196869"/>
                </a:lnTo>
                <a:lnTo>
                  <a:pt x="0" y="0"/>
                </a:lnTo>
                <a:close/>
              </a:path>
            </a:pathLst>
          </a:custGeom>
          <a:blipFill>
            <a:blip r:embed="rId8"/>
            <a:stretch>
              <a:fillRect l="0" t="0" r="0" b="0"/>
            </a:stretch>
          </a:blipFill>
        </p:spPr>
      </p:sp>
      <p:sp>
        <p:nvSpPr>
          <p:cNvPr name="Freeform 10" id="10"/>
          <p:cNvSpPr/>
          <p:nvPr/>
        </p:nvSpPr>
        <p:spPr>
          <a:xfrm flipH="false" flipV="false" rot="-3105018">
            <a:off x="13082135" y="8356495"/>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3"/>
            <a:stretch>
              <a:fillRect l="0" t="0" r="0" b="0"/>
            </a:stretch>
          </a:blipFill>
        </p:spPr>
      </p:sp>
      <p:sp>
        <p:nvSpPr>
          <p:cNvPr name="Freeform 11" id="11"/>
          <p:cNvSpPr/>
          <p:nvPr/>
        </p:nvSpPr>
        <p:spPr>
          <a:xfrm flipH="true" flipV="false" rot="-10218927">
            <a:off x="-49247" y="-285053"/>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3"/>
            <a:stretch>
              <a:fillRect l="0" t="0" r="0" b="0"/>
            </a:stretch>
          </a:blipFill>
        </p:spPr>
      </p:sp>
      <p:sp>
        <p:nvSpPr>
          <p:cNvPr name="Freeform 12" id="12"/>
          <p:cNvSpPr/>
          <p:nvPr/>
        </p:nvSpPr>
        <p:spPr>
          <a:xfrm flipH="true" flipV="false" rot="7694981">
            <a:off x="2408526" y="-1346961"/>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3"/>
            <a:stretch>
              <a:fillRect l="0" t="0" r="0" b="0"/>
            </a:stretch>
          </a:blipFill>
        </p:spPr>
      </p:sp>
      <p:sp>
        <p:nvSpPr>
          <p:cNvPr name="Freeform 13" id="13"/>
          <p:cNvSpPr/>
          <p:nvPr/>
        </p:nvSpPr>
        <p:spPr>
          <a:xfrm flipH="false" flipV="false" rot="0">
            <a:off x="5312589" y="5981676"/>
            <a:ext cx="1386318" cy="917599"/>
          </a:xfrm>
          <a:custGeom>
            <a:avLst/>
            <a:gdLst/>
            <a:ahLst/>
            <a:cxnLst/>
            <a:rect r="r" b="b" t="t" l="l"/>
            <a:pathLst>
              <a:path h="917599" w="1386318">
                <a:moveTo>
                  <a:pt x="0" y="0"/>
                </a:moveTo>
                <a:lnTo>
                  <a:pt x="1386318" y="0"/>
                </a:lnTo>
                <a:lnTo>
                  <a:pt x="1386318" y="917599"/>
                </a:lnTo>
                <a:lnTo>
                  <a:pt x="0" y="91759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4" id="14"/>
          <p:cNvSpPr txBox="true"/>
          <p:nvPr/>
        </p:nvSpPr>
        <p:spPr>
          <a:xfrm rot="0">
            <a:off x="2747507" y="5915001"/>
            <a:ext cx="12792987" cy="669925"/>
          </a:xfrm>
          <a:prstGeom prst="rect">
            <a:avLst/>
          </a:prstGeom>
        </p:spPr>
        <p:txBody>
          <a:bodyPr anchor="t" rtlCol="false" tIns="0" lIns="0" bIns="0" rIns="0">
            <a:spAutoFit/>
          </a:bodyPr>
          <a:lstStyle/>
          <a:p>
            <a:pPr algn="ctr" marL="0" indent="0" lvl="0">
              <a:lnSpc>
                <a:spcPts val="5599"/>
              </a:lnSpc>
              <a:spcBef>
                <a:spcPct val="0"/>
              </a:spcBef>
            </a:pPr>
            <a:r>
              <a:rPr lang="en-US" sz="3999">
                <a:solidFill>
                  <a:srgbClr val="000000"/>
                </a:solidFill>
                <a:latin typeface="Gloria Hallelujah"/>
                <a:ea typeface="Gloria Hallelujah"/>
                <a:cs typeface="Gloria Hallelujah"/>
                <a:sym typeface="Gloria Hallelujah"/>
              </a:rPr>
              <a:t>2025-26</a:t>
            </a:r>
          </a:p>
        </p:txBody>
      </p:sp>
      <p:sp>
        <p:nvSpPr>
          <p:cNvPr name="TextBox 15" id="15"/>
          <p:cNvSpPr txBox="true"/>
          <p:nvPr/>
        </p:nvSpPr>
        <p:spPr>
          <a:xfrm rot="0">
            <a:off x="3369526" y="4133149"/>
            <a:ext cx="11548948" cy="1455420"/>
          </a:xfrm>
          <a:prstGeom prst="rect">
            <a:avLst/>
          </a:prstGeom>
        </p:spPr>
        <p:txBody>
          <a:bodyPr anchor="t" rtlCol="false" tIns="0" lIns="0" bIns="0" rIns="0">
            <a:spAutoFit/>
          </a:bodyPr>
          <a:lstStyle/>
          <a:p>
            <a:pPr algn="ctr" marL="0" indent="0" lvl="0">
              <a:lnSpc>
                <a:spcPts val="10560"/>
              </a:lnSpc>
            </a:pPr>
            <a:r>
              <a:rPr lang="en-US" sz="9600">
                <a:solidFill>
                  <a:srgbClr val="000000"/>
                </a:solidFill>
                <a:latin typeface="Bryndan Write"/>
                <a:ea typeface="Bryndan Write"/>
                <a:cs typeface="Bryndan Write"/>
                <a:sym typeface="Bryndan Write"/>
              </a:rPr>
              <a:t>PROGRAMMING</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333" r="0" b="-3333"/>
            </a:stretch>
          </a:blipFill>
        </p:spPr>
      </p:sp>
      <p:sp>
        <p:nvSpPr>
          <p:cNvPr name="Freeform 3" id="3"/>
          <p:cNvSpPr/>
          <p:nvPr/>
        </p:nvSpPr>
        <p:spPr>
          <a:xfrm flipH="false" flipV="false" rot="0">
            <a:off x="2698846" y="9239250"/>
            <a:ext cx="13298552" cy="1196870"/>
          </a:xfrm>
          <a:custGeom>
            <a:avLst/>
            <a:gdLst/>
            <a:ahLst/>
            <a:cxnLst/>
            <a:rect r="r" b="b" t="t" l="l"/>
            <a:pathLst>
              <a:path h="1196870" w="13298552">
                <a:moveTo>
                  <a:pt x="0" y="0"/>
                </a:moveTo>
                <a:lnTo>
                  <a:pt x="13298551" y="0"/>
                </a:lnTo>
                <a:lnTo>
                  <a:pt x="13298551" y="1196870"/>
                </a:lnTo>
                <a:lnTo>
                  <a:pt x="0" y="1196870"/>
                </a:lnTo>
                <a:lnTo>
                  <a:pt x="0" y="0"/>
                </a:lnTo>
                <a:close/>
              </a:path>
            </a:pathLst>
          </a:custGeom>
          <a:blipFill>
            <a:blip r:embed="rId3"/>
            <a:stretch>
              <a:fillRect l="0" t="0" r="0" b="0"/>
            </a:stretch>
          </a:blipFill>
        </p:spPr>
      </p:sp>
      <p:sp>
        <p:nvSpPr>
          <p:cNvPr name="Freeform 4" id="4"/>
          <p:cNvSpPr/>
          <p:nvPr/>
        </p:nvSpPr>
        <p:spPr>
          <a:xfrm flipH="false" flipV="false" rot="581072">
            <a:off x="15539908" y="7294587"/>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4"/>
            <a:stretch>
              <a:fillRect l="0" t="0" r="0" b="0"/>
            </a:stretch>
          </a:blipFill>
        </p:spPr>
      </p:sp>
      <p:sp>
        <p:nvSpPr>
          <p:cNvPr name="Freeform 5" id="5"/>
          <p:cNvSpPr/>
          <p:nvPr/>
        </p:nvSpPr>
        <p:spPr>
          <a:xfrm flipH="false" flipV="false" rot="-3105018">
            <a:off x="13082135" y="8356495"/>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4"/>
            <a:stretch>
              <a:fillRect l="0" t="0" r="0" b="0"/>
            </a:stretch>
          </a:blipFill>
        </p:spPr>
      </p:sp>
      <p:sp>
        <p:nvSpPr>
          <p:cNvPr name="Freeform 6" id="6"/>
          <p:cNvSpPr/>
          <p:nvPr/>
        </p:nvSpPr>
        <p:spPr>
          <a:xfrm flipH="false" flipV="false" rot="0">
            <a:off x="-307105" y="6283301"/>
            <a:ext cx="4543877" cy="4305324"/>
          </a:xfrm>
          <a:custGeom>
            <a:avLst/>
            <a:gdLst/>
            <a:ahLst/>
            <a:cxnLst/>
            <a:rect r="r" b="b" t="t" l="l"/>
            <a:pathLst>
              <a:path h="4305324" w="4543877">
                <a:moveTo>
                  <a:pt x="0" y="0"/>
                </a:moveTo>
                <a:lnTo>
                  <a:pt x="4543877" y="0"/>
                </a:lnTo>
                <a:lnTo>
                  <a:pt x="4543877" y="4305324"/>
                </a:lnTo>
                <a:lnTo>
                  <a:pt x="0" y="430532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true" flipV="false" rot="-10218927">
            <a:off x="-49247" y="-285053"/>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sp>
        <p:nvSpPr>
          <p:cNvPr name="Freeform 8" id="8"/>
          <p:cNvSpPr/>
          <p:nvPr/>
        </p:nvSpPr>
        <p:spPr>
          <a:xfrm flipH="true" flipV="false" rot="7694981">
            <a:off x="2408526" y="-1346961"/>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grpSp>
        <p:nvGrpSpPr>
          <p:cNvPr name="Group 9" id="9"/>
          <p:cNvGrpSpPr/>
          <p:nvPr/>
        </p:nvGrpSpPr>
        <p:grpSpPr>
          <a:xfrm rot="0">
            <a:off x="1026504" y="1028700"/>
            <a:ext cx="16230600" cy="8229600"/>
            <a:chOff x="0" y="0"/>
            <a:chExt cx="4274726" cy="2167467"/>
          </a:xfrm>
        </p:grpSpPr>
        <p:sp>
          <p:nvSpPr>
            <p:cNvPr name="Freeform 10" id="10"/>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E3A6A8"/>
            </a:solidFill>
            <a:ln w="38100" cap="rnd">
              <a:solidFill>
                <a:srgbClr val="A6A6A6"/>
              </a:solidFill>
              <a:prstDash val="solid"/>
              <a:round/>
            </a:ln>
          </p:spPr>
        </p:sp>
        <p:sp>
          <p:nvSpPr>
            <p:cNvPr name="TextBox 11" id="11"/>
            <p:cNvSpPr txBox="true"/>
            <p:nvPr/>
          </p:nvSpPr>
          <p:spPr>
            <a:xfrm>
              <a:off x="0" y="-57150"/>
              <a:ext cx="4274726" cy="2224617"/>
            </a:xfrm>
            <a:prstGeom prst="rect">
              <a:avLst/>
            </a:prstGeom>
          </p:spPr>
          <p:txBody>
            <a:bodyPr anchor="ctr" rtlCol="false" tIns="50800" lIns="50800" bIns="50800" rIns="50800"/>
            <a:lstStyle/>
            <a:p>
              <a:pPr algn="ctr">
                <a:lnSpc>
                  <a:spcPts val="2659"/>
                </a:lnSpc>
                <a:spcBef>
                  <a:spcPct val="0"/>
                </a:spcBef>
              </a:pPr>
            </a:p>
          </p:txBody>
        </p:sp>
      </p:grpSp>
      <p:sp>
        <p:nvSpPr>
          <p:cNvPr name="Freeform 12" id="12"/>
          <p:cNvSpPr/>
          <p:nvPr/>
        </p:nvSpPr>
        <p:spPr>
          <a:xfrm flipH="false" flipV="false" rot="472477">
            <a:off x="15630383" y="47750"/>
            <a:ext cx="822623" cy="1824365"/>
          </a:xfrm>
          <a:custGeom>
            <a:avLst/>
            <a:gdLst/>
            <a:ahLst/>
            <a:cxnLst/>
            <a:rect r="r" b="b" t="t" l="l"/>
            <a:pathLst>
              <a:path h="1824365" w="822623">
                <a:moveTo>
                  <a:pt x="0" y="0"/>
                </a:moveTo>
                <a:lnTo>
                  <a:pt x="822622" y="0"/>
                </a:lnTo>
                <a:lnTo>
                  <a:pt x="822622" y="1824365"/>
                </a:lnTo>
                <a:lnTo>
                  <a:pt x="0" y="18243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241731" y="2994661"/>
            <a:ext cx="5990083" cy="6263639"/>
          </a:xfrm>
          <a:prstGeom prst="rect">
            <a:avLst/>
          </a:prstGeom>
        </p:spPr>
        <p:txBody>
          <a:bodyPr anchor="t" rtlCol="false" tIns="0" lIns="0" bIns="0" rIns="0">
            <a:spAutoFit/>
          </a:bodyPr>
          <a:lstStyle/>
          <a:p>
            <a:pPr algn="l">
              <a:lnSpc>
                <a:spcPts val="2700"/>
              </a:lnSpc>
            </a:pPr>
            <a:r>
              <a:rPr lang="en-US" sz="1800">
                <a:solidFill>
                  <a:srgbClr val="000000"/>
                </a:solidFill>
                <a:latin typeface="Gloria Hallelujah"/>
                <a:ea typeface="Gloria Hallelujah"/>
                <a:cs typeface="Gloria Hallelujah"/>
                <a:sym typeface="Gloria Hallelujah"/>
              </a:rPr>
              <a:t>Every program you run needs to be approved by your RLM using the program proposal form on eRez. You’ll tell us:</a:t>
            </a:r>
          </a:p>
          <a:p>
            <a:pPr algn="l" marL="388625" indent="-194312" lvl="1">
              <a:lnSpc>
                <a:spcPts val="2700"/>
              </a:lnSpc>
              <a:buFont typeface="Arial"/>
              <a:buChar char="•"/>
            </a:pPr>
            <a:r>
              <a:rPr lang="en-US" sz="1800">
                <a:solidFill>
                  <a:srgbClr val="000000"/>
                </a:solidFill>
                <a:latin typeface="Gloria Hallelujah"/>
                <a:ea typeface="Gloria Hallelujah"/>
                <a:cs typeface="Gloria Hallelujah"/>
                <a:sym typeface="Gloria Hallelujah"/>
              </a:rPr>
              <a:t>What you’re planning to do </a:t>
            </a:r>
          </a:p>
          <a:p>
            <a:pPr algn="l" marL="388625" indent="-194312" lvl="1">
              <a:lnSpc>
                <a:spcPts val="2700"/>
              </a:lnSpc>
              <a:buFont typeface="Arial"/>
              <a:buChar char="•"/>
            </a:pPr>
            <a:r>
              <a:rPr lang="en-US" sz="1800">
                <a:solidFill>
                  <a:srgbClr val="000000"/>
                </a:solidFill>
                <a:latin typeface="Gloria Hallelujah"/>
                <a:ea typeface="Gloria Hallelujah"/>
                <a:cs typeface="Gloria Hallelujah"/>
                <a:sym typeface="Gloria Hallelujah"/>
              </a:rPr>
              <a:t>Why you’re running the program</a:t>
            </a:r>
          </a:p>
          <a:p>
            <a:pPr algn="l" marL="388625" indent="-194312" lvl="1">
              <a:lnSpc>
                <a:spcPts val="2700"/>
              </a:lnSpc>
              <a:buFont typeface="Arial"/>
              <a:buChar char="•"/>
            </a:pPr>
            <a:r>
              <a:rPr lang="en-US" sz="1800">
                <a:solidFill>
                  <a:srgbClr val="000000"/>
                </a:solidFill>
                <a:latin typeface="Gloria Hallelujah"/>
                <a:ea typeface="Gloria Hallelujah"/>
                <a:cs typeface="Gloria Hallelujah"/>
                <a:sym typeface="Gloria Hallelujah"/>
              </a:rPr>
              <a:t>Who is helping</a:t>
            </a:r>
          </a:p>
          <a:p>
            <a:pPr algn="l" marL="388625" indent="-194312" lvl="1">
              <a:lnSpc>
                <a:spcPts val="2700"/>
              </a:lnSpc>
              <a:buFont typeface="Arial"/>
              <a:buChar char="•"/>
            </a:pPr>
            <a:r>
              <a:rPr lang="en-US" sz="1800">
                <a:solidFill>
                  <a:srgbClr val="000000"/>
                </a:solidFill>
                <a:latin typeface="Gloria Hallelujah"/>
                <a:ea typeface="Gloria Hallelujah"/>
                <a:cs typeface="Gloria Hallelujah"/>
                <a:sym typeface="Gloria Hallelujah"/>
              </a:rPr>
              <a:t>What you need to run your program (budget, rooms, etc.)</a:t>
            </a:r>
          </a:p>
          <a:p>
            <a:pPr algn="l" marL="777250" indent="-259083" lvl="2">
              <a:lnSpc>
                <a:spcPts val="2700"/>
              </a:lnSpc>
              <a:buFont typeface="Arial"/>
              <a:buChar char="⚬"/>
            </a:pPr>
            <a:r>
              <a:rPr lang="en-US" sz="1800">
                <a:solidFill>
                  <a:srgbClr val="000000"/>
                </a:solidFill>
                <a:latin typeface="Gloria Hallelujah"/>
                <a:ea typeface="Gloria Hallelujah"/>
                <a:cs typeface="Gloria Hallelujah"/>
                <a:sym typeface="Gloria Hallelujah"/>
              </a:rPr>
              <a:t>There is a separate equipment request form on Qualtrics to request equipment from the PRCs</a:t>
            </a:r>
          </a:p>
          <a:p>
            <a:pPr algn="l">
              <a:lnSpc>
                <a:spcPts val="2700"/>
              </a:lnSpc>
            </a:pPr>
          </a:p>
          <a:p>
            <a:pPr algn="l">
              <a:lnSpc>
                <a:spcPts val="2700"/>
              </a:lnSpc>
            </a:pPr>
            <a:r>
              <a:rPr lang="en-US" sz="1800">
                <a:solidFill>
                  <a:srgbClr val="000000"/>
                </a:solidFill>
                <a:latin typeface="Gloria Hallelujah"/>
                <a:ea typeface="Gloria Hallelujah"/>
                <a:cs typeface="Gloria Hallelujah"/>
                <a:sym typeface="Gloria Hallelujah"/>
              </a:rPr>
              <a:t>Programs must be planned in advance to give you time to advertise, get all your forms in, and get approval for the program. All program proposal forms are due by the 18th of the month before the program.</a:t>
            </a:r>
          </a:p>
          <a:p>
            <a:pPr algn="ctr" marL="0" indent="0" lvl="0">
              <a:lnSpc>
                <a:spcPts val="3600"/>
              </a:lnSpc>
              <a:spcBef>
                <a:spcPct val="0"/>
              </a:spcBef>
            </a:pPr>
          </a:p>
        </p:txBody>
      </p:sp>
      <p:sp>
        <p:nvSpPr>
          <p:cNvPr name="Freeform 14" id="14"/>
          <p:cNvSpPr/>
          <p:nvPr/>
        </p:nvSpPr>
        <p:spPr>
          <a:xfrm flipH="false" flipV="false" rot="0">
            <a:off x="7421038" y="3012847"/>
            <a:ext cx="9697550" cy="5789415"/>
          </a:xfrm>
          <a:custGeom>
            <a:avLst/>
            <a:gdLst/>
            <a:ahLst/>
            <a:cxnLst/>
            <a:rect r="r" b="b" t="t" l="l"/>
            <a:pathLst>
              <a:path h="5789415" w="9697550">
                <a:moveTo>
                  <a:pt x="0" y="0"/>
                </a:moveTo>
                <a:lnTo>
                  <a:pt x="9697550" y="0"/>
                </a:lnTo>
                <a:lnTo>
                  <a:pt x="9697550" y="5789415"/>
                </a:lnTo>
                <a:lnTo>
                  <a:pt x="0" y="5789415"/>
                </a:lnTo>
                <a:lnTo>
                  <a:pt x="0" y="0"/>
                </a:lnTo>
                <a:close/>
              </a:path>
            </a:pathLst>
          </a:custGeom>
          <a:blipFill>
            <a:blip r:embed="rId9"/>
            <a:stretch>
              <a:fillRect l="0" t="0" r="0" b="0"/>
            </a:stretch>
          </a:blipFill>
        </p:spPr>
      </p:sp>
      <p:sp>
        <p:nvSpPr>
          <p:cNvPr name="TextBox 15" id="15"/>
          <p:cNvSpPr txBox="true"/>
          <p:nvPr/>
        </p:nvSpPr>
        <p:spPr>
          <a:xfrm rot="0">
            <a:off x="1956808" y="1399722"/>
            <a:ext cx="14084886" cy="131445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000000"/>
                </a:solidFill>
                <a:latin typeface="Bryndan Write"/>
                <a:ea typeface="Bryndan Write"/>
                <a:cs typeface="Bryndan Write"/>
                <a:sym typeface="Bryndan Write"/>
              </a:rPr>
              <a:t>Program Planning Process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333" r="0" b="-3333"/>
            </a:stretch>
          </a:blipFill>
        </p:spPr>
      </p:sp>
      <p:sp>
        <p:nvSpPr>
          <p:cNvPr name="Freeform 3" id="3"/>
          <p:cNvSpPr/>
          <p:nvPr/>
        </p:nvSpPr>
        <p:spPr>
          <a:xfrm flipH="false" flipV="false" rot="0">
            <a:off x="2698846" y="9239250"/>
            <a:ext cx="13298552" cy="1196870"/>
          </a:xfrm>
          <a:custGeom>
            <a:avLst/>
            <a:gdLst/>
            <a:ahLst/>
            <a:cxnLst/>
            <a:rect r="r" b="b" t="t" l="l"/>
            <a:pathLst>
              <a:path h="1196870" w="13298552">
                <a:moveTo>
                  <a:pt x="0" y="0"/>
                </a:moveTo>
                <a:lnTo>
                  <a:pt x="13298551" y="0"/>
                </a:lnTo>
                <a:lnTo>
                  <a:pt x="13298551" y="1196870"/>
                </a:lnTo>
                <a:lnTo>
                  <a:pt x="0" y="1196870"/>
                </a:lnTo>
                <a:lnTo>
                  <a:pt x="0" y="0"/>
                </a:lnTo>
                <a:close/>
              </a:path>
            </a:pathLst>
          </a:custGeom>
          <a:blipFill>
            <a:blip r:embed="rId3"/>
            <a:stretch>
              <a:fillRect l="0" t="0" r="0" b="0"/>
            </a:stretch>
          </a:blipFill>
        </p:spPr>
      </p:sp>
      <p:sp>
        <p:nvSpPr>
          <p:cNvPr name="Freeform 4" id="4"/>
          <p:cNvSpPr/>
          <p:nvPr/>
        </p:nvSpPr>
        <p:spPr>
          <a:xfrm flipH="false" flipV="false" rot="581072">
            <a:off x="15539908" y="7294587"/>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4"/>
            <a:stretch>
              <a:fillRect l="0" t="0" r="0" b="0"/>
            </a:stretch>
          </a:blipFill>
        </p:spPr>
      </p:sp>
      <p:sp>
        <p:nvSpPr>
          <p:cNvPr name="Freeform 5" id="5"/>
          <p:cNvSpPr/>
          <p:nvPr/>
        </p:nvSpPr>
        <p:spPr>
          <a:xfrm flipH="false" flipV="false" rot="-3105018">
            <a:off x="13082135" y="8356495"/>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4"/>
            <a:stretch>
              <a:fillRect l="0" t="0" r="0" b="0"/>
            </a:stretch>
          </a:blipFill>
        </p:spPr>
      </p:sp>
      <p:sp>
        <p:nvSpPr>
          <p:cNvPr name="Freeform 6" id="6"/>
          <p:cNvSpPr/>
          <p:nvPr/>
        </p:nvSpPr>
        <p:spPr>
          <a:xfrm flipH="false" flipV="false" rot="0">
            <a:off x="-307105" y="6283301"/>
            <a:ext cx="4543877" cy="4305324"/>
          </a:xfrm>
          <a:custGeom>
            <a:avLst/>
            <a:gdLst/>
            <a:ahLst/>
            <a:cxnLst/>
            <a:rect r="r" b="b" t="t" l="l"/>
            <a:pathLst>
              <a:path h="4305324" w="4543877">
                <a:moveTo>
                  <a:pt x="0" y="0"/>
                </a:moveTo>
                <a:lnTo>
                  <a:pt x="4543877" y="0"/>
                </a:lnTo>
                <a:lnTo>
                  <a:pt x="4543877" y="4305324"/>
                </a:lnTo>
                <a:lnTo>
                  <a:pt x="0" y="430532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true" flipV="false" rot="-10218927">
            <a:off x="-49247" y="-285053"/>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sp>
        <p:nvSpPr>
          <p:cNvPr name="Freeform 8" id="8"/>
          <p:cNvSpPr/>
          <p:nvPr/>
        </p:nvSpPr>
        <p:spPr>
          <a:xfrm flipH="true" flipV="false" rot="7694981">
            <a:off x="2408526" y="-1346961"/>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grpSp>
        <p:nvGrpSpPr>
          <p:cNvPr name="Group 9" id="9"/>
          <p:cNvGrpSpPr/>
          <p:nvPr/>
        </p:nvGrpSpPr>
        <p:grpSpPr>
          <a:xfrm rot="0">
            <a:off x="1026504" y="1028700"/>
            <a:ext cx="16230600" cy="8229600"/>
            <a:chOff x="0" y="0"/>
            <a:chExt cx="4274726" cy="2167467"/>
          </a:xfrm>
        </p:grpSpPr>
        <p:sp>
          <p:nvSpPr>
            <p:cNvPr name="Freeform 10" id="10"/>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E3A6A8"/>
            </a:solidFill>
            <a:ln w="38100" cap="rnd">
              <a:solidFill>
                <a:srgbClr val="A6A6A6"/>
              </a:solidFill>
              <a:prstDash val="solid"/>
              <a:round/>
            </a:ln>
          </p:spPr>
        </p:sp>
        <p:sp>
          <p:nvSpPr>
            <p:cNvPr name="TextBox 11" id="11"/>
            <p:cNvSpPr txBox="true"/>
            <p:nvPr/>
          </p:nvSpPr>
          <p:spPr>
            <a:xfrm>
              <a:off x="0" y="-57150"/>
              <a:ext cx="4274726" cy="2224617"/>
            </a:xfrm>
            <a:prstGeom prst="rect">
              <a:avLst/>
            </a:prstGeom>
          </p:spPr>
          <p:txBody>
            <a:bodyPr anchor="ctr" rtlCol="false" tIns="50800" lIns="50800" bIns="50800" rIns="50800"/>
            <a:lstStyle/>
            <a:p>
              <a:pPr algn="ctr">
                <a:lnSpc>
                  <a:spcPts val="2659"/>
                </a:lnSpc>
                <a:spcBef>
                  <a:spcPct val="0"/>
                </a:spcBef>
              </a:pPr>
            </a:p>
          </p:txBody>
        </p:sp>
      </p:grpSp>
      <p:sp>
        <p:nvSpPr>
          <p:cNvPr name="Freeform 12" id="12"/>
          <p:cNvSpPr/>
          <p:nvPr/>
        </p:nvSpPr>
        <p:spPr>
          <a:xfrm flipH="false" flipV="false" rot="472477">
            <a:off x="16315582" y="47750"/>
            <a:ext cx="822623" cy="1824365"/>
          </a:xfrm>
          <a:custGeom>
            <a:avLst/>
            <a:gdLst/>
            <a:ahLst/>
            <a:cxnLst/>
            <a:rect r="r" b="b" t="t" l="l"/>
            <a:pathLst>
              <a:path h="1824365" w="822623">
                <a:moveTo>
                  <a:pt x="0" y="0"/>
                </a:moveTo>
                <a:lnTo>
                  <a:pt x="822622" y="0"/>
                </a:lnTo>
                <a:lnTo>
                  <a:pt x="822622" y="1824365"/>
                </a:lnTo>
                <a:lnTo>
                  <a:pt x="0" y="18243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1964834" y="3703939"/>
            <a:ext cx="4068508" cy="4114800"/>
          </a:xfrm>
          <a:custGeom>
            <a:avLst/>
            <a:gdLst/>
            <a:ahLst/>
            <a:cxnLst/>
            <a:rect r="r" b="b" t="t" l="l"/>
            <a:pathLst>
              <a:path h="4114800" w="4068508">
                <a:moveTo>
                  <a:pt x="0" y="0"/>
                </a:moveTo>
                <a:lnTo>
                  <a:pt x="4068508" y="0"/>
                </a:lnTo>
                <a:lnTo>
                  <a:pt x="406850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4" id="14"/>
          <p:cNvSpPr txBox="true"/>
          <p:nvPr/>
        </p:nvSpPr>
        <p:spPr>
          <a:xfrm rot="0">
            <a:off x="1593244" y="1258008"/>
            <a:ext cx="14601242" cy="2533650"/>
          </a:xfrm>
          <a:prstGeom prst="rect">
            <a:avLst/>
          </a:prstGeom>
        </p:spPr>
        <p:txBody>
          <a:bodyPr anchor="t" rtlCol="false" tIns="0" lIns="0" bIns="0" rIns="0">
            <a:spAutoFit/>
          </a:bodyPr>
          <a:lstStyle/>
          <a:p>
            <a:pPr algn="l">
              <a:lnSpc>
                <a:spcPts val="9600"/>
              </a:lnSpc>
            </a:pPr>
            <a:r>
              <a:rPr lang="en-US" sz="8000">
                <a:solidFill>
                  <a:srgbClr val="000000"/>
                </a:solidFill>
                <a:latin typeface="Bryndan Write"/>
                <a:ea typeface="Bryndan Write"/>
                <a:cs typeface="Bryndan Write"/>
                <a:sym typeface="Bryndan Write"/>
              </a:rPr>
              <a:t>Implementations - all on Prokan</a:t>
            </a:r>
          </a:p>
          <a:p>
            <a:pPr algn="l" marL="0" indent="0" lvl="0">
              <a:lnSpc>
                <a:spcPts val="9600"/>
              </a:lnSpc>
              <a:spcBef>
                <a:spcPct val="0"/>
              </a:spcBef>
            </a:pPr>
            <a:r>
              <a:rPr lang="en-US" sz="8000">
                <a:solidFill>
                  <a:srgbClr val="000000"/>
                </a:solidFill>
                <a:latin typeface="Bryndan Write"/>
                <a:ea typeface="Bryndan Write"/>
                <a:cs typeface="Bryndan Write"/>
                <a:sym typeface="Bryndan Write"/>
              </a:rPr>
              <a:t>prokan.housing.ubc.ca</a:t>
            </a:r>
          </a:p>
        </p:txBody>
      </p:sp>
      <p:sp>
        <p:nvSpPr>
          <p:cNvPr name="Freeform 15" id="15"/>
          <p:cNvSpPr/>
          <p:nvPr/>
        </p:nvSpPr>
        <p:spPr>
          <a:xfrm flipH="false" flipV="false" rot="0">
            <a:off x="7313867" y="3703939"/>
            <a:ext cx="4068508" cy="4114800"/>
          </a:xfrm>
          <a:custGeom>
            <a:avLst/>
            <a:gdLst/>
            <a:ahLst/>
            <a:cxnLst/>
            <a:rect r="r" b="b" t="t" l="l"/>
            <a:pathLst>
              <a:path h="4114800" w="4068508">
                <a:moveTo>
                  <a:pt x="0" y="0"/>
                </a:moveTo>
                <a:lnTo>
                  <a:pt x="4068509" y="0"/>
                </a:lnTo>
                <a:lnTo>
                  <a:pt x="4068509"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0">
            <a:off x="12662901" y="3703939"/>
            <a:ext cx="4068509" cy="4114800"/>
          </a:xfrm>
          <a:custGeom>
            <a:avLst/>
            <a:gdLst/>
            <a:ahLst/>
            <a:cxnLst/>
            <a:rect r="r" b="b" t="t" l="l"/>
            <a:pathLst>
              <a:path h="4114800" w="4068509">
                <a:moveTo>
                  <a:pt x="0" y="0"/>
                </a:moveTo>
                <a:lnTo>
                  <a:pt x="4068508" y="0"/>
                </a:lnTo>
                <a:lnTo>
                  <a:pt x="406850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7" id="17"/>
          <p:cNvSpPr txBox="true"/>
          <p:nvPr/>
        </p:nvSpPr>
        <p:spPr>
          <a:xfrm rot="0">
            <a:off x="2405152" y="4991100"/>
            <a:ext cx="3418311" cy="996318"/>
          </a:xfrm>
          <a:prstGeom prst="rect">
            <a:avLst/>
          </a:prstGeom>
        </p:spPr>
        <p:txBody>
          <a:bodyPr anchor="t" rtlCol="false" tIns="0" lIns="0" bIns="0" rIns="0">
            <a:spAutoFit/>
          </a:bodyPr>
          <a:lstStyle/>
          <a:p>
            <a:pPr algn="ctr" marL="0" indent="0" lvl="0">
              <a:lnSpc>
                <a:spcPts val="8399"/>
              </a:lnSpc>
              <a:spcBef>
                <a:spcPct val="0"/>
              </a:spcBef>
            </a:pPr>
            <a:r>
              <a:rPr lang="en-US" sz="5599">
                <a:solidFill>
                  <a:srgbClr val="000000"/>
                </a:solidFill>
                <a:latin typeface="Gloria Hallelujah"/>
                <a:ea typeface="Gloria Hallelujah"/>
                <a:cs typeface="Gloria Hallelujah"/>
                <a:sym typeface="Gloria Hallelujah"/>
              </a:rPr>
              <a:t>Planning</a:t>
            </a:r>
          </a:p>
        </p:txBody>
      </p:sp>
      <p:sp>
        <p:nvSpPr>
          <p:cNvPr name="TextBox 18" id="18"/>
          <p:cNvSpPr txBox="true"/>
          <p:nvPr/>
        </p:nvSpPr>
        <p:spPr>
          <a:xfrm rot="0">
            <a:off x="7638966" y="4991100"/>
            <a:ext cx="3418311" cy="996318"/>
          </a:xfrm>
          <a:prstGeom prst="rect">
            <a:avLst/>
          </a:prstGeom>
        </p:spPr>
        <p:txBody>
          <a:bodyPr anchor="t" rtlCol="false" tIns="0" lIns="0" bIns="0" rIns="0">
            <a:spAutoFit/>
          </a:bodyPr>
          <a:lstStyle/>
          <a:p>
            <a:pPr algn="ctr" marL="0" indent="0" lvl="0">
              <a:lnSpc>
                <a:spcPts val="8399"/>
              </a:lnSpc>
              <a:spcBef>
                <a:spcPct val="0"/>
              </a:spcBef>
            </a:pPr>
            <a:r>
              <a:rPr lang="en-US" sz="5599">
                <a:solidFill>
                  <a:srgbClr val="000000"/>
                </a:solidFill>
                <a:latin typeface="Gloria Hallelujah"/>
                <a:ea typeface="Gloria Hallelujah"/>
                <a:cs typeface="Gloria Hallelujah"/>
                <a:sym typeface="Gloria Hallelujah"/>
              </a:rPr>
              <a:t>Activities</a:t>
            </a:r>
          </a:p>
        </p:txBody>
      </p:sp>
      <p:sp>
        <p:nvSpPr>
          <p:cNvPr name="TextBox 19" id="19"/>
          <p:cNvSpPr txBox="true"/>
          <p:nvPr/>
        </p:nvSpPr>
        <p:spPr>
          <a:xfrm rot="0">
            <a:off x="12992101" y="5038725"/>
            <a:ext cx="3418311" cy="1354456"/>
          </a:xfrm>
          <a:prstGeom prst="rect">
            <a:avLst/>
          </a:prstGeom>
        </p:spPr>
        <p:txBody>
          <a:bodyPr anchor="t" rtlCol="false" tIns="0" lIns="0" bIns="0" rIns="0">
            <a:spAutoFit/>
          </a:bodyPr>
          <a:lstStyle/>
          <a:p>
            <a:pPr algn="ctr" marL="0" indent="0" lvl="0">
              <a:lnSpc>
                <a:spcPts val="5549"/>
              </a:lnSpc>
              <a:spcBef>
                <a:spcPct val="0"/>
              </a:spcBef>
            </a:pPr>
            <a:r>
              <a:rPr lang="en-US" sz="3699">
                <a:solidFill>
                  <a:srgbClr val="000000"/>
                </a:solidFill>
                <a:latin typeface="Gloria Hallelujah"/>
                <a:ea typeface="Gloria Hallelujah"/>
                <a:cs typeface="Gloria Hallelujah"/>
                <a:sym typeface="Gloria Hallelujah"/>
              </a:rPr>
              <a:t>Information/Takeaways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333" r="0" b="-3333"/>
            </a:stretch>
          </a:blipFill>
        </p:spPr>
      </p:sp>
      <p:sp>
        <p:nvSpPr>
          <p:cNvPr name="Freeform 3" id="3"/>
          <p:cNvSpPr/>
          <p:nvPr/>
        </p:nvSpPr>
        <p:spPr>
          <a:xfrm flipH="false" flipV="false" rot="0">
            <a:off x="2698846" y="9239250"/>
            <a:ext cx="13298552" cy="1196870"/>
          </a:xfrm>
          <a:custGeom>
            <a:avLst/>
            <a:gdLst/>
            <a:ahLst/>
            <a:cxnLst/>
            <a:rect r="r" b="b" t="t" l="l"/>
            <a:pathLst>
              <a:path h="1196870" w="13298552">
                <a:moveTo>
                  <a:pt x="0" y="0"/>
                </a:moveTo>
                <a:lnTo>
                  <a:pt x="13298551" y="0"/>
                </a:lnTo>
                <a:lnTo>
                  <a:pt x="13298551" y="1196870"/>
                </a:lnTo>
                <a:lnTo>
                  <a:pt x="0" y="1196870"/>
                </a:lnTo>
                <a:lnTo>
                  <a:pt x="0" y="0"/>
                </a:lnTo>
                <a:close/>
              </a:path>
            </a:pathLst>
          </a:custGeom>
          <a:blipFill>
            <a:blip r:embed="rId3"/>
            <a:stretch>
              <a:fillRect l="0" t="0" r="0" b="0"/>
            </a:stretch>
          </a:blipFill>
        </p:spPr>
      </p:sp>
      <p:sp>
        <p:nvSpPr>
          <p:cNvPr name="Freeform 4" id="4"/>
          <p:cNvSpPr/>
          <p:nvPr/>
        </p:nvSpPr>
        <p:spPr>
          <a:xfrm flipH="false" flipV="false" rot="581072">
            <a:off x="15539908" y="7294587"/>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4"/>
            <a:stretch>
              <a:fillRect l="0" t="0" r="0" b="0"/>
            </a:stretch>
          </a:blipFill>
        </p:spPr>
      </p:sp>
      <p:sp>
        <p:nvSpPr>
          <p:cNvPr name="Freeform 5" id="5"/>
          <p:cNvSpPr/>
          <p:nvPr/>
        </p:nvSpPr>
        <p:spPr>
          <a:xfrm flipH="false" flipV="false" rot="-3105018">
            <a:off x="13082135" y="8356495"/>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4"/>
            <a:stretch>
              <a:fillRect l="0" t="0" r="0" b="0"/>
            </a:stretch>
          </a:blipFill>
        </p:spPr>
      </p:sp>
      <p:sp>
        <p:nvSpPr>
          <p:cNvPr name="Freeform 6" id="6"/>
          <p:cNvSpPr/>
          <p:nvPr/>
        </p:nvSpPr>
        <p:spPr>
          <a:xfrm flipH="false" flipV="false" rot="0">
            <a:off x="-307105" y="6283301"/>
            <a:ext cx="4543877" cy="4305324"/>
          </a:xfrm>
          <a:custGeom>
            <a:avLst/>
            <a:gdLst/>
            <a:ahLst/>
            <a:cxnLst/>
            <a:rect r="r" b="b" t="t" l="l"/>
            <a:pathLst>
              <a:path h="4305324" w="4543877">
                <a:moveTo>
                  <a:pt x="0" y="0"/>
                </a:moveTo>
                <a:lnTo>
                  <a:pt x="4543877" y="0"/>
                </a:lnTo>
                <a:lnTo>
                  <a:pt x="4543877" y="4305324"/>
                </a:lnTo>
                <a:lnTo>
                  <a:pt x="0" y="430532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true" flipV="false" rot="-10218927">
            <a:off x="-49247" y="-285053"/>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sp>
        <p:nvSpPr>
          <p:cNvPr name="Freeform 8" id="8"/>
          <p:cNvSpPr/>
          <p:nvPr/>
        </p:nvSpPr>
        <p:spPr>
          <a:xfrm flipH="true" flipV="false" rot="7694981">
            <a:off x="2408526" y="-1346961"/>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grpSp>
        <p:nvGrpSpPr>
          <p:cNvPr name="Group 9" id="9"/>
          <p:cNvGrpSpPr/>
          <p:nvPr/>
        </p:nvGrpSpPr>
        <p:grpSpPr>
          <a:xfrm rot="0">
            <a:off x="1026504" y="1028700"/>
            <a:ext cx="16230600" cy="8229600"/>
            <a:chOff x="0" y="0"/>
            <a:chExt cx="4274726" cy="2167467"/>
          </a:xfrm>
        </p:grpSpPr>
        <p:sp>
          <p:nvSpPr>
            <p:cNvPr name="Freeform 10" id="10"/>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E3A6A8"/>
            </a:solidFill>
            <a:ln w="38100" cap="rnd">
              <a:solidFill>
                <a:srgbClr val="A6A6A6"/>
              </a:solidFill>
              <a:prstDash val="solid"/>
              <a:round/>
            </a:ln>
          </p:spPr>
        </p:sp>
        <p:sp>
          <p:nvSpPr>
            <p:cNvPr name="TextBox 11" id="11"/>
            <p:cNvSpPr txBox="true"/>
            <p:nvPr/>
          </p:nvSpPr>
          <p:spPr>
            <a:xfrm>
              <a:off x="0" y="-57150"/>
              <a:ext cx="4274726" cy="2224617"/>
            </a:xfrm>
            <a:prstGeom prst="rect">
              <a:avLst/>
            </a:prstGeom>
          </p:spPr>
          <p:txBody>
            <a:bodyPr anchor="ctr" rtlCol="false" tIns="50800" lIns="50800" bIns="50800" rIns="50800"/>
            <a:lstStyle/>
            <a:p>
              <a:pPr algn="ctr">
                <a:lnSpc>
                  <a:spcPts val="2659"/>
                </a:lnSpc>
                <a:spcBef>
                  <a:spcPct val="0"/>
                </a:spcBef>
              </a:pPr>
            </a:p>
          </p:txBody>
        </p:sp>
      </p:grpSp>
      <p:sp>
        <p:nvSpPr>
          <p:cNvPr name="Freeform 12" id="12"/>
          <p:cNvSpPr/>
          <p:nvPr/>
        </p:nvSpPr>
        <p:spPr>
          <a:xfrm flipH="false" flipV="false" rot="472477">
            <a:off x="15630383" y="47750"/>
            <a:ext cx="822623" cy="1824365"/>
          </a:xfrm>
          <a:custGeom>
            <a:avLst/>
            <a:gdLst/>
            <a:ahLst/>
            <a:cxnLst/>
            <a:rect r="r" b="b" t="t" l="l"/>
            <a:pathLst>
              <a:path h="1824365" w="822623">
                <a:moveTo>
                  <a:pt x="0" y="0"/>
                </a:moveTo>
                <a:lnTo>
                  <a:pt x="822622" y="0"/>
                </a:lnTo>
                <a:lnTo>
                  <a:pt x="822622" y="1824365"/>
                </a:lnTo>
                <a:lnTo>
                  <a:pt x="0" y="18243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2099361" y="1863230"/>
            <a:ext cx="14084886" cy="131445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000000"/>
                </a:solidFill>
                <a:latin typeface="Bryndan Write"/>
                <a:ea typeface="Bryndan Write"/>
                <a:cs typeface="Bryndan Write"/>
                <a:sym typeface="Bryndan Write"/>
              </a:rPr>
              <a:t>Identifying a Need</a:t>
            </a:r>
          </a:p>
        </p:txBody>
      </p:sp>
      <p:sp>
        <p:nvSpPr>
          <p:cNvPr name="TextBox 14" id="14"/>
          <p:cNvSpPr txBox="true"/>
          <p:nvPr/>
        </p:nvSpPr>
        <p:spPr>
          <a:xfrm rot="0">
            <a:off x="3210072" y="3480094"/>
            <a:ext cx="12276099" cy="5530215"/>
          </a:xfrm>
          <a:prstGeom prst="rect">
            <a:avLst/>
          </a:prstGeom>
        </p:spPr>
        <p:txBody>
          <a:bodyPr anchor="t" rtlCol="false" tIns="0" lIns="0" bIns="0" rIns="0">
            <a:spAutoFit/>
          </a:bodyPr>
          <a:lstStyle/>
          <a:p>
            <a:pPr algn="l" marL="518162" indent="-259081" lvl="1">
              <a:lnSpc>
                <a:spcPts val="3600"/>
              </a:lnSpc>
              <a:buFont typeface="Arial"/>
              <a:buChar char="•"/>
            </a:pPr>
            <a:r>
              <a:rPr lang="en-US" sz="2400">
                <a:solidFill>
                  <a:srgbClr val="000000"/>
                </a:solidFill>
                <a:latin typeface="Gloria Hallelujah"/>
                <a:ea typeface="Gloria Hallelujah"/>
                <a:cs typeface="Gloria Hallelujah"/>
                <a:sym typeface="Gloria Hallelujah"/>
              </a:rPr>
              <a:t>What are your residents saying, doing, asking you?</a:t>
            </a:r>
          </a:p>
          <a:p>
            <a:pPr algn="l" marL="518162" indent="-259081" lvl="1">
              <a:lnSpc>
                <a:spcPts val="3600"/>
              </a:lnSpc>
              <a:buFont typeface="Arial"/>
              <a:buChar char="•"/>
            </a:pPr>
            <a:r>
              <a:rPr lang="en-US" sz="2400">
                <a:solidFill>
                  <a:srgbClr val="000000"/>
                </a:solidFill>
                <a:latin typeface="Gloria Hallelujah"/>
                <a:ea typeface="Gloria Hallelujah"/>
                <a:cs typeface="Gloria Hallelujah"/>
                <a:sym typeface="Gloria Hallelujah"/>
              </a:rPr>
              <a:t>I.e., has anyone asked you how to do laundry? Are they talking about school stress? Have you noticed a lot of food deliveries? Are they complaining about money?</a:t>
            </a:r>
          </a:p>
          <a:p>
            <a:pPr algn="l" marL="518162" indent="-259081" lvl="1">
              <a:lnSpc>
                <a:spcPts val="3600"/>
              </a:lnSpc>
              <a:buFont typeface="Arial"/>
              <a:buChar char="•"/>
            </a:pPr>
            <a:r>
              <a:rPr lang="en-US" sz="2400">
                <a:solidFill>
                  <a:srgbClr val="000000"/>
                </a:solidFill>
                <a:latin typeface="Gloria Hallelujah"/>
                <a:ea typeface="Gloria Hallelujah"/>
                <a:cs typeface="Gloria Hallelujah"/>
                <a:sym typeface="Gloria Hallelujah"/>
              </a:rPr>
              <a:t>What typically happens at this time of year?</a:t>
            </a:r>
          </a:p>
          <a:p>
            <a:pPr algn="l" marL="518162" indent="-259081" lvl="1">
              <a:lnSpc>
                <a:spcPts val="3600"/>
              </a:lnSpc>
              <a:buFont typeface="Arial"/>
              <a:buChar char="•"/>
            </a:pPr>
            <a:r>
              <a:rPr lang="en-US" sz="2400">
                <a:solidFill>
                  <a:srgbClr val="000000"/>
                </a:solidFill>
                <a:latin typeface="Gloria Hallelujah"/>
                <a:ea typeface="Gloria Hallelujah"/>
                <a:cs typeface="Gloria Hallelujah"/>
                <a:sym typeface="Gloria Hallelujah"/>
              </a:rPr>
              <a:t>September: new to campus, starting a new school year</a:t>
            </a:r>
          </a:p>
          <a:p>
            <a:pPr algn="l" marL="518162" indent="-259081" lvl="1">
              <a:lnSpc>
                <a:spcPts val="3600"/>
              </a:lnSpc>
              <a:buFont typeface="Arial"/>
              <a:buChar char="•"/>
            </a:pPr>
            <a:r>
              <a:rPr lang="en-US" sz="2400">
                <a:solidFill>
                  <a:srgbClr val="000000"/>
                </a:solidFill>
                <a:latin typeface="Gloria Hallelujah"/>
                <a:ea typeface="Gloria Hallelujah"/>
                <a:cs typeface="Gloria Hallelujah"/>
                <a:sym typeface="Gloria Hallelujah"/>
              </a:rPr>
              <a:t>October: roommate issues, friendship issues, academic stress, weather change</a:t>
            </a:r>
          </a:p>
          <a:p>
            <a:pPr algn="l" marL="518162" indent="-259081" lvl="1">
              <a:lnSpc>
                <a:spcPts val="3600"/>
              </a:lnSpc>
              <a:buFont typeface="Arial"/>
              <a:buChar char="•"/>
            </a:pPr>
            <a:r>
              <a:rPr lang="en-US" sz="2400">
                <a:solidFill>
                  <a:srgbClr val="000000"/>
                </a:solidFill>
                <a:latin typeface="Gloria Hallelujah"/>
                <a:ea typeface="Gloria Hallelujah"/>
                <a:cs typeface="Gloria Hallelujah"/>
                <a:sym typeface="Gloria Hallelujah"/>
              </a:rPr>
              <a:t>November: midterms, gloomy weather</a:t>
            </a:r>
          </a:p>
          <a:p>
            <a:pPr algn="l" marL="518162" indent="-259081" lvl="1">
              <a:lnSpc>
                <a:spcPts val="3600"/>
              </a:lnSpc>
              <a:buFont typeface="Arial"/>
              <a:buChar char="•"/>
            </a:pPr>
            <a:r>
              <a:rPr lang="en-US" sz="2400">
                <a:solidFill>
                  <a:srgbClr val="000000"/>
                </a:solidFill>
                <a:latin typeface="Gloria Hallelujah"/>
                <a:ea typeface="Gloria Hallelujah"/>
                <a:cs typeface="Gloria Hallelujah"/>
                <a:sym typeface="Gloria Hallelujah"/>
              </a:rPr>
              <a:t>December: exams</a:t>
            </a:r>
          </a:p>
          <a:p>
            <a:pPr algn="l" marL="518162" indent="-259081" lvl="1">
              <a:lnSpc>
                <a:spcPts val="3600"/>
              </a:lnSpc>
              <a:buFont typeface="Arial"/>
              <a:buChar char="•"/>
            </a:pPr>
            <a:r>
              <a:rPr lang="en-US" sz="2400">
                <a:solidFill>
                  <a:srgbClr val="000000"/>
                </a:solidFill>
                <a:latin typeface="Gloria Hallelujah"/>
                <a:ea typeface="Gloria Hallelujah"/>
                <a:cs typeface="Gloria Hallelujah"/>
                <a:sym typeface="Gloria Hallelujah"/>
              </a:rPr>
              <a:t>What did you need in your first year?</a:t>
            </a:r>
          </a:p>
          <a:p>
            <a:pPr algn="l" marL="518162" indent="-259081" lvl="1">
              <a:lnSpc>
                <a:spcPts val="3600"/>
              </a:lnSpc>
              <a:buFont typeface="Arial"/>
              <a:buChar char="•"/>
            </a:pPr>
            <a:r>
              <a:rPr lang="en-US" sz="2400">
                <a:solidFill>
                  <a:srgbClr val="000000"/>
                </a:solidFill>
                <a:latin typeface="Gloria Hallelujah"/>
                <a:ea typeface="Gloria Hallelujah"/>
                <a:cs typeface="Gloria Hallelujah"/>
                <a:sym typeface="Gloria Hallelujah"/>
              </a:rPr>
              <a:t>For upper-year communities: what do you feel you need now?</a:t>
            </a:r>
          </a:p>
          <a:p>
            <a:pPr algn="l">
              <a:lnSpc>
                <a:spcPts val="4199"/>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333" r="0" b="-3333"/>
            </a:stretch>
          </a:blipFill>
        </p:spPr>
      </p:sp>
      <p:sp>
        <p:nvSpPr>
          <p:cNvPr name="Freeform 3" id="3"/>
          <p:cNvSpPr/>
          <p:nvPr/>
        </p:nvSpPr>
        <p:spPr>
          <a:xfrm flipH="false" flipV="false" rot="0">
            <a:off x="2698846" y="9239250"/>
            <a:ext cx="13298552" cy="1196870"/>
          </a:xfrm>
          <a:custGeom>
            <a:avLst/>
            <a:gdLst/>
            <a:ahLst/>
            <a:cxnLst/>
            <a:rect r="r" b="b" t="t" l="l"/>
            <a:pathLst>
              <a:path h="1196870" w="13298552">
                <a:moveTo>
                  <a:pt x="0" y="0"/>
                </a:moveTo>
                <a:lnTo>
                  <a:pt x="13298551" y="0"/>
                </a:lnTo>
                <a:lnTo>
                  <a:pt x="13298551" y="1196870"/>
                </a:lnTo>
                <a:lnTo>
                  <a:pt x="0" y="1196870"/>
                </a:lnTo>
                <a:lnTo>
                  <a:pt x="0" y="0"/>
                </a:lnTo>
                <a:close/>
              </a:path>
            </a:pathLst>
          </a:custGeom>
          <a:blipFill>
            <a:blip r:embed="rId3"/>
            <a:stretch>
              <a:fillRect l="0" t="0" r="0" b="0"/>
            </a:stretch>
          </a:blipFill>
        </p:spPr>
      </p:sp>
      <p:sp>
        <p:nvSpPr>
          <p:cNvPr name="Freeform 4" id="4"/>
          <p:cNvSpPr/>
          <p:nvPr/>
        </p:nvSpPr>
        <p:spPr>
          <a:xfrm flipH="false" flipV="false" rot="581072">
            <a:off x="15539908" y="7294587"/>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4"/>
            <a:stretch>
              <a:fillRect l="0" t="0" r="0" b="0"/>
            </a:stretch>
          </a:blipFill>
        </p:spPr>
      </p:sp>
      <p:sp>
        <p:nvSpPr>
          <p:cNvPr name="Freeform 5" id="5"/>
          <p:cNvSpPr/>
          <p:nvPr/>
        </p:nvSpPr>
        <p:spPr>
          <a:xfrm flipH="false" flipV="false" rot="-3105018">
            <a:off x="13107856" y="8295262"/>
            <a:ext cx="2490234" cy="3276624"/>
          </a:xfrm>
          <a:custGeom>
            <a:avLst/>
            <a:gdLst/>
            <a:ahLst/>
            <a:cxnLst/>
            <a:rect r="r" b="b" t="t" l="l"/>
            <a:pathLst>
              <a:path h="3276624" w="2490234">
                <a:moveTo>
                  <a:pt x="0" y="0"/>
                </a:moveTo>
                <a:lnTo>
                  <a:pt x="2490234" y="0"/>
                </a:lnTo>
                <a:lnTo>
                  <a:pt x="2490234" y="3276624"/>
                </a:lnTo>
                <a:lnTo>
                  <a:pt x="0" y="3276624"/>
                </a:lnTo>
                <a:lnTo>
                  <a:pt x="0" y="0"/>
                </a:lnTo>
                <a:close/>
              </a:path>
            </a:pathLst>
          </a:custGeom>
          <a:blipFill>
            <a:blip r:embed="rId4"/>
            <a:stretch>
              <a:fillRect l="0" t="0" r="0" b="0"/>
            </a:stretch>
          </a:blipFill>
        </p:spPr>
      </p:sp>
      <p:sp>
        <p:nvSpPr>
          <p:cNvPr name="Freeform 6" id="6"/>
          <p:cNvSpPr/>
          <p:nvPr/>
        </p:nvSpPr>
        <p:spPr>
          <a:xfrm flipH="false" flipV="false" rot="0">
            <a:off x="-307105" y="6283301"/>
            <a:ext cx="4543877" cy="4305324"/>
          </a:xfrm>
          <a:custGeom>
            <a:avLst/>
            <a:gdLst/>
            <a:ahLst/>
            <a:cxnLst/>
            <a:rect r="r" b="b" t="t" l="l"/>
            <a:pathLst>
              <a:path h="4305324" w="4543877">
                <a:moveTo>
                  <a:pt x="0" y="0"/>
                </a:moveTo>
                <a:lnTo>
                  <a:pt x="4543877" y="0"/>
                </a:lnTo>
                <a:lnTo>
                  <a:pt x="4543877" y="4305324"/>
                </a:lnTo>
                <a:lnTo>
                  <a:pt x="0" y="430532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true" flipV="false" rot="-10218927">
            <a:off x="-49247" y="-285053"/>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sp>
        <p:nvSpPr>
          <p:cNvPr name="Freeform 8" id="8"/>
          <p:cNvSpPr/>
          <p:nvPr/>
        </p:nvSpPr>
        <p:spPr>
          <a:xfrm flipH="true" flipV="false" rot="7694981">
            <a:off x="2408526" y="-1346961"/>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grpSp>
        <p:nvGrpSpPr>
          <p:cNvPr name="Group 9" id="9"/>
          <p:cNvGrpSpPr/>
          <p:nvPr/>
        </p:nvGrpSpPr>
        <p:grpSpPr>
          <a:xfrm rot="0">
            <a:off x="1026504" y="1028700"/>
            <a:ext cx="16230600" cy="8229600"/>
            <a:chOff x="0" y="0"/>
            <a:chExt cx="4274726" cy="2167467"/>
          </a:xfrm>
        </p:grpSpPr>
        <p:sp>
          <p:nvSpPr>
            <p:cNvPr name="Freeform 10" id="10"/>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E3A6A8"/>
            </a:solidFill>
            <a:ln w="38100" cap="rnd">
              <a:solidFill>
                <a:srgbClr val="A6A6A6"/>
              </a:solidFill>
              <a:prstDash val="solid"/>
              <a:round/>
            </a:ln>
          </p:spPr>
        </p:sp>
        <p:sp>
          <p:nvSpPr>
            <p:cNvPr name="TextBox 11" id="11"/>
            <p:cNvSpPr txBox="true"/>
            <p:nvPr/>
          </p:nvSpPr>
          <p:spPr>
            <a:xfrm>
              <a:off x="0" y="-57150"/>
              <a:ext cx="4274726" cy="2224617"/>
            </a:xfrm>
            <a:prstGeom prst="rect">
              <a:avLst/>
            </a:prstGeom>
          </p:spPr>
          <p:txBody>
            <a:bodyPr anchor="ctr" rtlCol="false" tIns="50800" lIns="50800" bIns="50800" rIns="50800"/>
            <a:lstStyle/>
            <a:p>
              <a:pPr algn="ctr">
                <a:lnSpc>
                  <a:spcPts val="2659"/>
                </a:lnSpc>
                <a:spcBef>
                  <a:spcPct val="0"/>
                </a:spcBef>
              </a:pPr>
            </a:p>
          </p:txBody>
        </p:sp>
      </p:grpSp>
      <p:sp>
        <p:nvSpPr>
          <p:cNvPr name="Freeform 12" id="12"/>
          <p:cNvSpPr/>
          <p:nvPr/>
        </p:nvSpPr>
        <p:spPr>
          <a:xfrm flipH="false" flipV="false" rot="0">
            <a:off x="12626244" y="3545604"/>
            <a:ext cx="4395461" cy="4445472"/>
          </a:xfrm>
          <a:custGeom>
            <a:avLst/>
            <a:gdLst/>
            <a:ahLst/>
            <a:cxnLst/>
            <a:rect r="r" b="b" t="t" l="l"/>
            <a:pathLst>
              <a:path h="4445472" w="4395461">
                <a:moveTo>
                  <a:pt x="0" y="0"/>
                </a:moveTo>
                <a:lnTo>
                  <a:pt x="4395461" y="0"/>
                </a:lnTo>
                <a:lnTo>
                  <a:pt x="4395461" y="4445473"/>
                </a:lnTo>
                <a:lnTo>
                  <a:pt x="0" y="444547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472477">
            <a:off x="16315582" y="47750"/>
            <a:ext cx="822623" cy="1824365"/>
          </a:xfrm>
          <a:custGeom>
            <a:avLst/>
            <a:gdLst/>
            <a:ahLst/>
            <a:cxnLst/>
            <a:rect r="r" b="b" t="t" l="l"/>
            <a:pathLst>
              <a:path h="1824365" w="822623">
                <a:moveTo>
                  <a:pt x="0" y="0"/>
                </a:moveTo>
                <a:lnTo>
                  <a:pt x="822622" y="0"/>
                </a:lnTo>
                <a:lnTo>
                  <a:pt x="822622" y="1824365"/>
                </a:lnTo>
                <a:lnTo>
                  <a:pt x="0" y="182436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0">
            <a:off x="2124241" y="3373267"/>
            <a:ext cx="4225062" cy="4273135"/>
          </a:xfrm>
          <a:custGeom>
            <a:avLst/>
            <a:gdLst/>
            <a:ahLst/>
            <a:cxnLst/>
            <a:rect r="r" b="b" t="t" l="l"/>
            <a:pathLst>
              <a:path h="4273135" w="4225062">
                <a:moveTo>
                  <a:pt x="0" y="0"/>
                </a:moveTo>
                <a:lnTo>
                  <a:pt x="4225062" y="0"/>
                </a:lnTo>
                <a:lnTo>
                  <a:pt x="4225062" y="4273135"/>
                </a:lnTo>
                <a:lnTo>
                  <a:pt x="0" y="427313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5" id="15"/>
          <p:cNvSpPr txBox="true"/>
          <p:nvPr/>
        </p:nvSpPr>
        <p:spPr>
          <a:xfrm rot="0">
            <a:off x="1593244" y="1258008"/>
            <a:ext cx="14601242" cy="1314450"/>
          </a:xfrm>
          <a:prstGeom prst="rect">
            <a:avLst/>
          </a:prstGeom>
        </p:spPr>
        <p:txBody>
          <a:bodyPr anchor="t" rtlCol="false" tIns="0" lIns="0" bIns="0" rIns="0">
            <a:spAutoFit/>
          </a:bodyPr>
          <a:lstStyle/>
          <a:p>
            <a:pPr algn="l" marL="0" indent="0" lvl="0">
              <a:lnSpc>
                <a:spcPts val="9600"/>
              </a:lnSpc>
              <a:spcBef>
                <a:spcPct val="0"/>
              </a:spcBef>
            </a:pPr>
            <a:r>
              <a:rPr lang="en-US" sz="8000">
                <a:solidFill>
                  <a:srgbClr val="000000"/>
                </a:solidFill>
                <a:latin typeface="Bryndan Write"/>
                <a:ea typeface="Bryndan Write"/>
                <a:cs typeface="Bryndan Write"/>
                <a:sym typeface="Bryndan Write"/>
              </a:rPr>
              <a:t>Research</a:t>
            </a:r>
          </a:p>
        </p:txBody>
      </p:sp>
      <p:sp>
        <p:nvSpPr>
          <p:cNvPr name="Freeform 16" id="16"/>
          <p:cNvSpPr/>
          <p:nvPr/>
        </p:nvSpPr>
        <p:spPr>
          <a:xfrm flipH="false" flipV="false" rot="0">
            <a:off x="7314991" y="3373267"/>
            <a:ext cx="4395461" cy="4445472"/>
          </a:xfrm>
          <a:custGeom>
            <a:avLst/>
            <a:gdLst/>
            <a:ahLst/>
            <a:cxnLst/>
            <a:rect r="r" b="b" t="t" l="l"/>
            <a:pathLst>
              <a:path h="4445472" w="4395461">
                <a:moveTo>
                  <a:pt x="0" y="0"/>
                </a:moveTo>
                <a:lnTo>
                  <a:pt x="4395461" y="0"/>
                </a:lnTo>
                <a:lnTo>
                  <a:pt x="4395461" y="4445472"/>
                </a:lnTo>
                <a:lnTo>
                  <a:pt x="0" y="444547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7" id="17"/>
          <p:cNvSpPr txBox="true"/>
          <p:nvPr/>
        </p:nvSpPr>
        <p:spPr>
          <a:xfrm rot="0">
            <a:off x="2527617" y="4576763"/>
            <a:ext cx="3418311" cy="3566161"/>
          </a:xfrm>
          <a:prstGeom prst="rect">
            <a:avLst/>
          </a:prstGeom>
        </p:spPr>
        <p:txBody>
          <a:bodyPr anchor="t" rtlCol="false" tIns="0" lIns="0" bIns="0" rIns="0">
            <a:spAutoFit/>
          </a:bodyPr>
          <a:lstStyle/>
          <a:p>
            <a:pPr algn="ctr">
              <a:lnSpc>
                <a:spcPts val="4199"/>
              </a:lnSpc>
            </a:pPr>
            <a:r>
              <a:rPr lang="en-US" sz="2799">
                <a:solidFill>
                  <a:srgbClr val="000000"/>
                </a:solidFill>
                <a:latin typeface="Gloria Hallelujah"/>
                <a:ea typeface="Gloria Hallelujah"/>
                <a:cs typeface="Gloria Hallelujah"/>
                <a:sym typeface="Gloria Hallelujah"/>
              </a:rPr>
              <a:t>What resources on campus have information about the need you’re meeting? </a:t>
            </a:r>
          </a:p>
          <a:p>
            <a:pPr algn="ctr" marL="0" indent="0" lvl="0">
              <a:lnSpc>
                <a:spcPts val="8249"/>
              </a:lnSpc>
              <a:spcBef>
                <a:spcPct val="0"/>
              </a:spcBef>
            </a:pPr>
          </a:p>
        </p:txBody>
      </p:sp>
      <p:sp>
        <p:nvSpPr>
          <p:cNvPr name="TextBox 18" id="18"/>
          <p:cNvSpPr txBox="true"/>
          <p:nvPr/>
        </p:nvSpPr>
        <p:spPr>
          <a:xfrm rot="0">
            <a:off x="7941340" y="4379596"/>
            <a:ext cx="3418311" cy="2729865"/>
          </a:xfrm>
          <a:prstGeom prst="rect">
            <a:avLst/>
          </a:prstGeom>
        </p:spPr>
        <p:txBody>
          <a:bodyPr anchor="t" rtlCol="false" tIns="0" lIns="0" bIns="0" rIns="0">
            <a:spAutoFit/>
          </a:bodyPr>
          <a:lstStyle/>
          <a:p>
            <a:pPr algn="ctr">
              <a:lnSpc>
                <a:spcPts val="2400"/>
              </a:lnSpc>
            </a:pPr>
            <a:r>
              <a:rPr lang="en-US" sz="1600">
                <a:solidFill>
                  <a:srgbClr val="000000"/>
                </a:solidFill>
                <a:latin typeface="Gloria Hallelujah"/>
                <a:ea typeface="Gloria Hallelujah"/>
                <a:cs typeface="Gloria Hallelujah"/>
                <a:sym typeface="Gloria Hallelujah"/>
              </a:rPr>
              <a:t>What can you find from credible online information? Look for information from health authorities, universities, or websites like Verywell Mind. Don’t use someone’s personal blog post or social media without fact-checking.</a:t>
            </a:r>
          </a:p>
          <a:p>
            <a:pPr algn="ctr" marL="0" indent="0" lvl="0">
              <a:lnSpc>
                <a:spcPts val="2400"/>
              </a:lnSpc>
              <a:spcBef>
                <a:spcPct val="0"/>
              </a:spcBef>
            </a:pPr>
          </a:p>
        </p:txBody>
      </p:sp>
      <p:sp>
        <p:nvSpPr>
          <p:cNvPr name="TextBox 19" id="19"/>
          <p:cNvSpPr txBox="true"/>
          <p:nvPr/>
        </p:nvSpPr>
        <p:spPr>
          <a:xfrm rot="0">
            <a:off x="13308582" y="4586288"/>
            <a:ext cx="3418311" cy="2731770"/>
          </a:xfrm>
          <a:prstGeom prst="rect">
            <a:avLst/>
          </a:prstGeom>
        </p:spPr>
        <p:txBody>
          <a:bodyPr anchor="t" rtlCol="false" tIns="0" lIns="0" bIns="0" rIns="0">
            <a:spAutoFit/>
          </a:bodyPr>
          <a:lstStyle/>
          <a:p>
            <a:pPr algn="ctr">
              <a:lnSpc>
                <a:spcPts val="2700"/>
              </a:lnSpc>
            </a:pPr>
            <a:r>
              <a:rPr lang="en-US" sz="1800">
                <a:solidFill>
                  <a:srgbClr val="000000"/>
                </a:solidFill>
                <a:latin typeface="Gloria Hallelujah"/>
                <a:ea typeface="Gloria Hallelujah"/>
                <a:cs typeface="Gloria Hallelujah"/>
                <a:sym typeface="Gloria Hallelujah"/>
              </a:rPr>
              <a:t>You might use your personal experience for things related to student life, life in Kelowna, etc. Make sure you do at least some research to expand your knowledge or verify what you’re saying.</a:t>
            </a:r>
          </a:p>
          <a:p>
            <a:pPr algn="ctr" marL="0" indent="0" lvl="0">
              <a:lnSpc>
                <a:spcPts val="2700"/>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333" r="0" b="-3333"/>
            </a:stretch>
          </a:blipFill>
        </p:spPr>
      </p:sp>
      <p:sp>
        <p:nvSpPr>
          <p:cNvPr name="Freeform 3" id="3"/>
          <p:cNvSpPr/>
          <p:nvPr/>
        </p:nvSpPr>
        <p:spPr>
          <a:xfrm flipH="false" flipV="false" rot="0">
            <a:off x="2698846" y="9239250"/>
            <a:ext cx="13298552" cy="1196870"/>
          </a:xfrm>
          <a:custGeom>
            <a:avLst/>
            <a:gdLst/>
            <a:ahLst/>
            <a:cxnLst/>
            <a:rect r="r" b="b" t="t" l="l"/>
            <a:pathLst>
              <a:path h="1196870" w="13298552">
                <a:moveTo>
                  <a:pt x="0" y="0"/>
                </a:moveTo>
                <a:lnTo>
                  <a:pt x="13298551" y="0"/>
                </a:lnTo>
                <a:lnTo>
                  <a:pt x="13298551" y="1196870"/>
                </a:lnTo>
                <a:lnTo>
                  <a:pt x="0" y="1196870"/>
                </a:lnTo>
                <a:lnTo>
                  <a:pt x="0" y="0"/>
                </a:lnTo>
                <a:close/>
              </a:path>
            </a:pathLst>
          </a:custGeom>
          <a:blipFill>
            <a:blip r:embed="rId3"/>
            <a:stretch>
              <a:fillRect l="0" t="0" r="0" b="0"/>
            </a:stretch>
          </a:blipFill>
        </p:spPr>
      </p:sp>
      <p:sp>
        <p:nvSpPr>
          <p:cNvPr name="Freeform 4" id="4"/>
          <p:cNvSpPr/>
          <p:nvPr/>
        </p:nvSpPr>
        <p:spPr>
          <a:xfrm flipH="false" flipV="false" rot="581072">
            <a:off x="15539908" y="7294587"/>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4"/>
            <a:stretch>
              <a:fillRect l="0" t="0" r="0" b="0"/>
            </a:stretch>
          </a:blipFill>
        </p:spPr>
      </p:sp>
      <p:sp>
        <p:nvSpPr>
          <p:cNvPr name="Freeform 5" id="5"/>
          <p:cNvSpPr/>
          <p:nvPr/>
        </p:nvSpPr>
        <p:spPr>
          <a:xfrm flipH="false" flipV="false" rot="-3105018">
            <a:off x="13082135" y="8356495"/>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4"/>
            <a:stretch>
              <a:fillRect l="0" t="0" r="0" b="0"/>
            </a:stretch>
          </a:blipFill>
        </p:spPr>
      </p:sp>
      <p:sp>
        <p:nvSpPr>
          <p:cNvPr name="Freeform 6" id="6"/>
          <p:cNvSpPr/>
          <p:nvPr/>
        </p:nvSpPr>
        <p:spPr>
          <a:xfrm flipH="false" flipV="false" rot="0">
            <a:off x="-307105" y="6283301"/>
            <a:ext cx="4543877" cy="4305324"/>
          </a:xfrm>
          <a:custGeom>
            <a:avLst/>
            <a:gdLst/>
            <a:ahLst/>
            <a:cxnLst/>
            <a:rect r="r" b="b" t="t" l="l"/>
            <a:pathLst>
              <a:path h="4305324" w="4543877">
                <a:moveTo>
                  <a:pt x="0" y="0"/>
                </a:moveTo>
                <a:lnTo>
                  <a:pt x="4543877" y="0"/>
                </a:lnTo>
                <a:lnTo>
                  <a:pt x="4543877" y="4305324"/>
                </a:lnTo>
                <a:lnTo>
                  <a:pt x="0" y="430532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true" flipV="false" rot="-10218927">
            <a:off x="-49247" y="-285053"/>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sp>
        <p:nvSpPr>
          <p:cNvPr name="Freeform 8" id="8"/>
          <p:cNvSpPr/>
          <p:nvPr/>
        </p:nvSpPr>
        <p:spPr>
          <a:xfrm flipH="true" flipV="false" rot="7694981">
            <a:off x="2408526" y="-1346961"/>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grpSp>
        <p:nvGrpSpPr>
          <p:cNvPr name="Group 9" id="9"/>
          <p:cNvGrpSpPr/>
          <p:nvPr/>
        </p:nvGrpSpPr>
        <p:grpSpPr>
          <a:xfrm rot="0">
            <a:off x="1026504" y="1028700"/>
            <a:ext cx="16230600" cy="8229600"/>
            <a:chOff x="0" y="0"/>
            <a:chExt cx="4274726" cy="2167467"/>
          </a:xfrm>
        </p:grpSpPr>
        <p:sp>
          <p:nvSpPr>
            <p:cNvPr name="Freeform 10" id="10"/>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E3A6A8"/>
            </a:solidFill>
            <a:ln w="38100" cap="rnd">
              <a:solidFill>
                <a:srgbClr val="A6A6A6"/>
              </a:solidFill>
              <a:prstDash val="solid"/>
              <a:round/>
            </a:ln>
          </p:spPr>
        </p:sp>
        <p:sp>
          <p:nvSpPr>
            <p:cNvPr name="TextBox 11" id="11"/>
            <p:cNvSpPr txBox="true"/>
            <p:nvPr/>
          </p:nvSpPr>
          <p:spPr>
            <a:xfrm>
              <a:off x="0" y="-57150"/>
              <a:ext cx="4274726" cy="2224617"/>
            </a:xfrm>
            <a:prstGeom prst="rect">
              <a:avLst/>
            </a:prstGeom>
          </p:spPr>
          <p:txBody>
            <a:bodyPr anchor="ctr" rtlCol="false" tIns="50800" lIns="50800" bIns="50800" rIns="50800"/>
            <a:lstStyle/>
            <a:p>
              <a:pPr algn="ctr">
                <a:lnSpc>
                  <a:spcPts val="2659"/>
                </a:lnSpc>
                <a:spcBef>
                  <a:spcPct val="0"/>
                </a:spcBef>
              </a:pPr>
            </a:p>
          </p:txBody>
        </p:sp>
      </p:grpSp>
      <p:sp>
        <p:nvSpPr>
          <p:cNvPr name="Freeform 12" id="12"/>
          <p:cNvSpPr/>
          <p:nvPr/>
        </p:nvSpPr>
        <p:spPr>
          <a:xfrm flipH="false" flipV="false" rot="472477">
            <a:off x="15630383" y="47750"/>
            <a:ext cx="822623" cy="1824365"/>
          </a:xfrm>
          <a:custGeom>
            <a:avLst/>
            <a:gdLst/>
            <a:ahLst/>
            <a:cxnLst/>
            <a:rect r="r" b="b" t="t" l="l"/>
            <a:pathLst>
              <a:path h="1824365" w="822623">
                <a:moveTo>
                  <a:pt x="0" y="0"/>
                </a:moveTo>
                <a:lnTo>
                  <a:pt x="822622" y="0"/>
                </a:lnTo>
                <a:lnTo>
                  <a:pt x="822622" y="1824365"/>
                </a:lnTo>
                <a:lnTo>
                  <a:pt x="0" y="18243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2099361" y="1863230"/>
            <a:ext cx="14084886" cy="131445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000000"/>
                </a:solidFill>
                <a:latin typeface="Bryndan Write"/>
                <a:ea typeface="Bryndan Write"/>
                <a:cs typeface="Bryndan Write"/>
                <a:sym typeface="Bryndan Write"/>
              </a:rPr>
              <a:t>Program Budgets</a:t>
            </a:r>
          </a:p>
        </p:txBody>
      </p:sp>
      <p:sp>
        <p:nvSpPr>
          <p:cNvPr name="TextBox 14" id="14"/>
          <p:cNvSpPr txBox="true"/>
          <p:nvPr/>
        </p:nvSpPr>
        <p:spPr>
          <a:xfrm rot="0">
            <a:off x="3210072" y="3489619"/>
            <a:ext cx="12276099" cy="5716905"/>
          </a:xfrm>
          <a:prstGeom prst="rect">
            <a:avLst/>
          </a:prstGeom>
        </p:spPr>
        <p:txBody>
          <a:bodyPr anchor="t" rtlCol="false" tIns="0" lIns="0" bIns="0" rIns="0">
            <a:spAutoFit/>
          </a:bodyPr>
          <a:lstStyle/>
          <a:p>
            <a:pPr algn="l" marL="474979" indent="-237490" lvl="1">
              <a:lnSpc>
                <a:spcPts val="3299"/>
              </a:lnSpc>
              <a:buFont typeface="Arial"/>
              <a:buChar char="•"/>
            </a:pPr>
            <a:r>
              <a:rPr lang="en-US" sz="2199">
                <a:solidFill>
                  <a:srgbClr val="000000"/>
                </a:solidFill>
                <a:latin typeface="Gloria Hallelujah"/>
                <a:ea typeface="Gloria Hallelujah"/>
                <a:cs typeface="Gloria Hallelujah"/>
                <a:sym typeface="Gloria Hallelujah"/>
              </a:rPr>
              <a:t>You can always request a budget to buy items that we do not have in the PRCs. Please first visit a PRA’s office hours to find out if we already have what you need.</a:t>
            </a:r>
          </a:p>
          <a:p>
            <a:pPr algn="l" marL="474979" indent="-237490" lvl="1">
              <a:lnSpc>
                <a:spcPts val="3299"/>
              </a:lnSpc>
              <a:buFont typeface="Arial"/>
              <a:buChar char="•"/>
            </a:pPr>
          </a:p>
          <a:p>
            <a:pPr algn="l" marL="474979" indent="-237490" lvl="1">
              <a:lnSpc>
                <a:spcPts val="3299"/>
              </a:lnSpc>
              <a:buFont typeface="Arial"/>
              <a:buChar char="•"/>
            </a:pPr>
            <a:r>
              <a:rPr lang="en-US" sz="2199">
                <a:solidFill>
                  <a:srgbClr val="000000"/>
                </a:solidFill>
                <a:latin typeface="Gloria Hallelujah"/>
                <a:ea typeface="Gloria Hallelujah"/>
                <a:cs typeface="Gloria Hallelujah"/>
                <a:sym typeface="Gloria Hallelujah"/>
              </a:rPr>
              <a:t>RLMs make decisions about budgets based on:</a:t>
            </a:r>
          </a:p>
          <a:p>
            <a:pPr algn="l" marL="474979" indent="-237490" lvl="1">
              <a:lnSpc>
                <a:spcPts val="3299"/>
              </a:lnSpc>
              <a:buFont typeface="Arial"/>
              <a:buChar char="•"/>
            </a:pPr>
            <a:r>
              <a:rPr lang="en-US" sz="2199">
                <a:solidFill>
                  <a:srgbClr val="000000"/>
                </a:solidFill>
                <a:latin typeface="Gloria Hallelujah"/>
                <a:ea typeface="Gloria Hallelujah"/>
                <a:cs typeface="Gloria Hallelujah"/>
                <a:sym typeface="Gloria Hallelujah"/>
              </a:rPr>
              <a:t>If the item is necessary for the purpose of the program</a:t>
            </a:r>
          </a:p>
          <a:p>
            <a:pPr algn="l" marL="474979" indent="-237490" lvl="1">
              <a:lnSpc>
                <a:spcPts val="3299"/>
              </a:lnSpc>
              <a:buFont typeface="Arial"/>
              <a:buChar char="•"/>
            </a:pPr>
            <a:r>
              <a:rPr lang="en-US" sz="2199">
                <a:solidFill>
                  <a:srgbClr val="000000"/>
                </a:solidFill>
                <a:latin typeface="Gloria Hallelujah"/>
                <a:ea typeface="Gloria Hallelujah"/>
                <a:cs typeface="Gloria Hallelujah"/>
                <a:sym typeface="Gloria Hallelujah"/>
              </a:rPr>
              <a:t>The relative cost per student</a:t>
            </a:r>
          </a:p>
          <a:p>
            <a:pPr algn="l" marL="474979" indent="-237490" lvl="1">
              <a:lnSpc>
                <a:spcPts val="3299"/>
              </a:lnSpc>
              <a:buFont typeface="Arial"/>
              <a:buChar char="•"/>
            </a:pPr>
            <a:r>
              <a:rPr lang="en-US" sz="2199">
                <a:solidFill>
                  <a:srgbClr val="000000"/>
                </a:solidFill>
                <a:latin typeface="Gloria Hallelujah"/>
                <a:ea typeface="Gloria Hallelujah"/>
                <a:cs typeface="Gloria Hallelujah"/>
                <a:sym typeface="Gloria Hallelujah"/>
              </a:rPr>
              <a:t>The reason for purchase</a:t>
            </a:r>
          </a:p>
          <a:p>
            <a:pPr algn="l" marL="474979" indent="-237490" lvl="1">
              <a:lnSpc>
                <a:spcPts val="3299"/>
              </a:lnSpc>
              <a:buFont typeface="Arial"/>
              <a:buChar char="•"/>
            </a:pPr>
            <a:r>
              <a:rPr lang="en-US" sz="2199">
                <a:solidFill>
                  <a:srgbClr val="000000"/>
                </a:solidFill>
                <a:latin typeface="Gloria Hallelujah"/>
                <a:ea typeface="Gloria Hallelujah"/>
                <a:cs typeface="Gloria Hallelujah"/>
                <a:sym typeface="Gloria Hallelujah"/>
              </a:rPr>
              <a:t>If the item can be re-used</a:t>
            </a:r>
          </a:p>
          <a:p>
            <a:pPr algn="l" marL="474979" indent="-237490" lvl="1">
              <a:lnSpc>
                <a:spcPts val="3299"/>
              </a:lnSpc>
              <a:buFont typeface="Arial"/>
              <a:buChar char="•"/>
            </a:pPr>
          </a:p>
          <a:p>
            <a:pPr algn="l" marL="474979" indent="-237490" lvl="1">
              <a:lnSpc>
                <a:spcPts val="3299"/>
              </a:lnSpc>
              <a:buFont typeface="Arial"/>
              <a:buChar char="•"/>
            </a:pPr>
            <a:r>
              <a:rPr lang="en-US" sz="2199">
                <a:solidFill>
                  <a:srgbClr val="000000"/>
                </a:solidFill>
                <a:latin typeface="Gloria Hallelujah"/>
                <a:ea typeface="Gloria Hallelujah"/>
                <a:cs typeface="Gloria Hallelujah"/>
                <a:sym typeface="Gloria Hallelujah"/>
              </a:rPr>
              <a:t>You must wait for approval before making a purchase. We won’t reimburse an item that was not approved, even if you already purchased it. That’s why planning ahead is so important!</a:t>
            </a:r>
          </a:p>
          <a:p>
            <a:pPr algn="l">
              <a:lnSpc>
                <a:spcPts val="3299"/>
              </a:lnSpc>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333" r="0" b="-3333"/>
            </a:stretch>
          </a:blipFill>
        </p:spPr>
      </p:sp>
      <p:sp>
        <p:nvSpPr>
          <p:cNvPr name="Freeform 3" id="3"/>
          <p:cNvSpPr/>
          <p:nvPr/>
        </p:nvSpPr>
        <p:spPr>
          <a:xfrm flipH="false" flipV="false" rot="0">
            <a:off x="2698846" y="9239250"/>
            <a:ext cx="13298552" cy="1196870"/>
          </a:xfrm>
          <a:custGeom>
            <a:avLst/>
            <a:gdLst/>
            <a:ahLst/>
            <a:cxnLst/>
            <a:rect r="r" b="b" t="t" l="l"/>
            <a:pathLst>
              <a:path h="1196870" w="13298552">
                <a:moveTo>
                  <a:pt x="0" y="0"/>
                </a:moveTo>
                <a:lnTo>
                  <a:pt x="13298551" y="0"/>
                </a:lnTo>
                <a:lnTo>
                  <a:pt x="13298551" y="1196870"/>
                </a:lnTo>
                <a:lnTo>
                  <a:pt x="0" y="1196870"/>
                </a:lnTo>
                <a:lnTo>
                  <a:pt x="0" y="0"/>
                </a:lnTo>
                <a:close/>
              </a:path>
            </a:pathLst>
          </a:custGeom>
          <a:blipFill>
            <a:blip r:embed="rId3"/>
            <a:stretch>
              <a:fillRect l="0" t="0" r="0" b="0"/>
            </a:stretch>
          </a:blipFill>
        </p:spPr>
      </p:sp>
      <p:sp>
        <p:nvSpPr>
          <p:cNvPr name="Freeform 4" id="4"/>
          <p:cNvSpPr/>
          <p:nvPr/>
        </p:nvSpPr>
        <p:spPr>
          <a:xfrm flipH="false" flipV="false" rot="581072">
            <a:off x="15539908" y="7294587"/>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4"/>
            <a:stretch>
              <a:fillRect l="0" t="0" r="0" b="0"/>
            </a:stretch>
          </a:blipFill>
        </p:spPr>
      </p:sp>
      <p:sp>
        <p:nvSpPr>
          <p:cNvPr name="Freeform 5" id="5"/>
          <p:cNvSpPr/>
          <p:nvPr/>
        </p:nvSpPr>
        <p:spPr>
          <a:xfrm flipH="false" flipV="false" rot="-3105018">
            <a:off x="13082135" y="8356495"/>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4"/>
            <a:stretch>
              <a:fillRect l="0" t="0" r="0" b="0"/>
            </a:stretch>
          </a:blipFill>
        </p:spPr>
      </p:sp>
      <p:sp>
        <p:nvSpPr>
          <p:cNvPr name="Freeform 6" id="6"/>
          <p:cNvSpPr/>
          <p:nvPr/>
        </p:nvSpPr>
        <p:spPr>
          <a:xfrm flipH="false" flipV="false" rot="0">
            <a:off x="-307105" y="6283301"/>
            <a:ext cx="4543877" cy="4305324"/>
          </a:xfrm>
          <a:custGeom>
            <a:avLst/>
            <a:gdLst/>
            <a:ahLst/>
            <a:cxnLst/>
            <a:rect r="r" b="b" t="t" l="l"/>
            <a:pathLst>
              <a:path h="4305324" w="4543877">
                <a:moveTo>
                  <a:pt x="0" y="0"/>
                </a:moveTo>
                <a:lnTo>
                  <a:pt x="4543877" y="0"/>
                </a:lnTo>
                <a:lnTo>
                  <a:pt x="4543877" y="4305324"/>
                </a:lnTo>
                <a:lnTo>
                  <a:pt x="0" y="430532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true" flipV="false" rot="-10218927">
            <a:off x="-49247" y="-285053"/>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sp>
        <p:nvSpPr>
          <p:cNvPr name="Freeform 8" id="8"/>
          <p:cNvSpPr/>
          <p:nvPr/>
        </p:nvSpPr>
        <p:spPr>
          <a:xfrm flipH="true" flipV="false" rot="7694981">
            <a:off x="2408526" y="-1346961"/>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grpSp>
        <p:nvGrpSpPr>
          <p:cNvPr name="Group 9" id="9"/>
          <p:cNvGrpSpPr/>
          <p:nvPr/>
        </p:nvGrpSpPr>
        <p:grpSpPr>
          <a:xfrm rot="0">
            <a:off x="356161" y="722537"/>
            <a:ext cx="17727585" cy="9115148"/>
            <a:chOff x="0" y="0"/>
            <a:chExt cx="4668994" cy="2400697"/>
          </a:xfrm>
        </p:grpSpPr>
        <p:sp>
          <p:nvSpPr>
            <p:cNvPr name="Freeform 10" id="10"/>
            <p:cNvSpPr/>
            <p:nvPr/>
          </p:nvSpPr>
          <p:spPr>
            <a:xfrm flipH="false" flipV="false" rot="0">
              <a:off x="0" y="0"/>
              <a:ext cx="4668994" cy="2400697"/>
            </a:xfrm>
            <a:custGeom>
              <a:avLst/>
              <a:gdLst/>
              <a:ahLst/>
              <a:cxnLst/>
              <a:rect r="r" b="b" t="t" l="l"/>
              <a:pathLst>
                <a:path h="2400697" w="4668994">
                  <a:moveTo>
                    <a:pt x="22273" y="0"/>
                  </a:moveTo>
                  <a:lnTo>
                    <a:pt x="4646721" y="0"/>
                  </a:lnTo>
                  <a:cubicBezTo>
                    <a:pt x="4659022" y="0"/>
                    <a:pt x="4668994" y="9972"/>
                    <a:pt x="4668994" y="22273"/>
                  </a:cubicBezTo>
                  <a:lnTo>
                    <a:pt x="4668994" y="2378425"/>
                  </a:lnTo>
                  <a:cubicBezTo>
                    <a:pt x="4668994" y="2384332"/>
                    <a:pt x="4666647" y="2389997"/>
                    <a:pt x="4662470" y="2394174"/>
                  </a:cubicBezTo>
                  <a:cubicBezTo>
                    <a:pt x="4658293" y="2398351"/>
                    <a:pt x="4652628" y="2400697"/>
                    <a:pt x="4646721" y="2400697"/>
                  </a:cubicBezTo>
                  <a:lnTo>
                    <a:pt x="22273" y="2400697"/>
                  </a:lnTo>
                  <a:cubicBezTo>
                    <a:pt x="9972" y="2400697"/>
                    <a:pt x="0" y="2390726"/>
                    <a:pt x="0" y="2378425"/>
                  </a:cubicBezTo>
                  <a:lnTo>
                    <a:pt x="0" y="22273"/>
                  </a:lnTo>
                  <a:cubicBezTo>
                    <a:pt x="0" y="16365"/>
                    <a:pt x="2347" y="10700"/>
                    <a:pt x="6523" y="6523"/>
                  </a:cubicBezTo>
                  <a:cubicBezTo>
                    <a:pt x="10700" y="2347"/>
                    <a:pt x="16365" y="0"/>
                    <a:pt x="22273" y="0"/>
                  </a:cubicBezTo>
                  <a:close/>
                </a:path>
              </a:pathLst>
            </a:custGeom>
            <a:solidFill>
              <a:srgbClr val="E3A6A8"/>
            </a:solidFill>
            <a:ln w="38100" cap="rnd">
              <a:solidFill>
                <a:srgbClr val="A6A6A6"/>
              </a:solidFill>
              <a:prstDash val="solid"/>
              <a:round/>
            </a:ln>
          </p:spPr>
        </p:sp>
        <p:sp>
          <p:nvSpPr>
            <p:cNvPr name="TextBox 11" id="11"/>
            <p:cNvSpPr txBox="true"/>
            <p:nvPr/>
          </p:nvSpPr>
          <p:spPr>
            <a:xfrm>
              <a:off x="0" y="-57150"/>
              <a:ext cx="4668994" cy="2457847"/>
            </a:xfrm>
            <a:prstGeom prst="rect">
              <a:avLst/>
            </a:prstGeom>
          </p:spPr>
          <p:txBody>
            <a:bodyPr anchor="ctr" rtlCol="false" tIns="50800" lIns="50800" bIns="50800" rIns="50800"/>
            <a:lstStyle/>
            <a:p>
              <a:pPr algn="ctr">
                <a:lnSpc>
                  <a:spcPts val="2659"/>
                </a:lnSpc>
                <a:spcBef>
                  <a:spcPct val="0"/>
                </a:spcBef>
              </a:pPr>
            </a:p>
          </p:txBody>
        </p:sp>
      </p:grpSp>
      <p:sp>
        <p:nvSpPr>
          <p:cNvPr name="Freeform 12" id="12"/>
          <p:cNvSpPr/>
          <p:nvPr/>
        </p:nvSpPr>
        <p:spPr>
          <a:xfrm flipH="false" flipV="false" rot="472477">
            <a:off x="15630383" y="47750"/>
            <a:ext cx="822623" cy="1824365"/>
          </a:xfrm>
          <a:custGeom>
            <a:avLst/>
            <a:gdLst/>
            <a:ahLst/>
            <a:cxnLst/>
            <a:rect r="r" b="b" t="t" l="l"/>
            <a:pathLst>
              <a:path h="1824365" w="822623">
                <a:moveTo>
                  <a:pt x="0" y="0"/>
                </a:moveTo>
                <a:lnTo>
                  <a:pt x="822622" y="0"/>
                </a:lnTo>
                <a:lnTo>
                  <a:pt x="822622" y="1824365"/>
                </a:lnTo>
                <a:lnTo>
                  <a:pt x="0" y="18243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2177510" y="864683"/>
            <a:ext cx="14084886" cy="131445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000000"/>
                </a:solidFill>
                <a:latin typeface="Bryndan Write"/>
                <a:ea typeface="Bryndan Write"/>
                <a:cs typeface="Bryndan Write"/>
                <a:sym typeface="Bryndan Write"/>
              </a:rPr>
              <a:t>Program Planning Stages</a:t>
            </a:r>
          </a:p>
        </p:txBody>
      </p:sp>
      <p:graphicFrame>
        <p:nvGraphicFramePr>
          <p:cNvPr name="Table 14" id="14"/>
          <p:cNvGraphicFramePr>
            <a:graphicFrameLocks noGrp="true"/>
          </p:cNvGraphicFramePr>
          <p:nvPr/>
        </p:nvGraphicFramePr>
        <p:xfrm>
          <a:off x="1436437" y="2179133"/>
          <a:ext cx="15823369" cy="7392571"/>
        </p:xfrm>
        <a:graphic>
          <a:graphicData uri="http://schemas.openxmlformats.org/drawingml/2006/table">
            <a:tbl>
              <a:tblPr/>
              <a:tblGrid>
                <a:gridCol w="5274456"/>
                <a:gridCol w="5274456"/>
                <a:gridCol w="5274456"/>
              </a:tblGrid>
              <a:tr h="1388280">
                <a:tc>
                  <a:txBody>
                    <a:bodyPr anchor="t" rtlCol="false"/>
                    <a:lstStyle/>
                    <a:p>
                      <a:pPr algn="ctr">
                        <a:lnSpc>
                          <a:spcPts val="4619"/>
                        </a:lnSpc>
                        <a:defRPr/>
                      </a:pPr>
                      <a:r>
                        <a:rPr lang="en-US" sz="3299">
                          <a:solidFill>
                            <a:srgbClr val="000000"/>
                          </a:solidFill>
                          <a:latin typeface="Monterchi Sans"/>
                          <a:ea typeface="Monterchi Sans"/>
                          <a:cs typeface="Monterchi Sans"/>
                          <a:sym typeface="Monterchi Sans"/>
                        </a:rPr>
                        <a:t>Before</a:t>
                      </a:r>
                      <a:endParaRPr lang="en-US" sz="1100"/>
                    </a:p>
                    <a:p>
                      <a:pPr algn="ctr">
                        <a:lnSpc>
                          <a:spcPts val="2379"/>
                        </a:lnSpc>
                      </a:pPr>
                      <a:r>
                        <a:rPr lang="en-US" sz="1699">
                          <a:solidFill>
                            <a:srgbClr val="000000"/>
                          </a:solidFill>
                          <a:latin typeface="Monterchi Sans"/>
                          <a:ea typeface="Monterchi Sans"/>
                          <a:cs typeface="Monterchi Sans"/>
                          <a:sym typeface="Monterchi Sans"/>
                        </a:rPr>
                        <a:t>Between 1 month and 3 days ahead</a:t>
                      </a:r>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A67782"/>
                    </a:solidFill>
                  </a:tcPr>
                </a:tc>
                <a:tc>
                  <a:txBody>
                    <a:bodyPr anchor="t" rtlCol="false"/>
                    <a:lstStyle/>
                    <a:p>
                      <a:pPr algn="ctr">
                        <a:lnSpc>
                          <a:spcPts val="4619"/>
                        </a:lnSpc>
                        <a:defRPr/>
                      </a:pPr>
                      <a:r>
                        <a:rPr lang="en-US" sz="3299" b="true">
                          <a:solidFill>
                            <a:srgbClr val="000000"/>
                          </a:solidFill>
                          <a:latin typeface="Monterchi Sans Bold"/>
                          <a:ea typeface="Monterchi Sans Bold"/>
                          <a:cs typeface="Monterchi Sans Bold"/>
                          <a:sym typeface="Monterchi Sans Bold"/>
                        </a:rPr>
                        <a:t>During</a:t>
                      </a:r>
                      <a:endParaRPr lang="en-US" sz="1100"/>
                    </a:p>
                    <a:p>
                      <a:pPr algn="ctr">
                        <a:lnSpc>
                          <a:spcPts val="2380"/>
                        </a:lnSpc>
                      </a:pPr>
                      <a:r>
                        <a:rPr lang="en-US" sz="1700" b="true">
                          <a:solidFill>
                            <a:srgbClr val="000000"/>
                          </a:solidFill>
                          <a:latin typeface="Monterchi Sans Bold"/>
                          <a:ea typeface="Monterchi Sans Bold"/>
                          <a:cs typeface="Monterchi Sans Bold"/>
                          <a:sym typeface="Monterchi Sans Bold"/>
                        </a:rPr>
                        <a:t>Day-of</a:t>
                      </a:r>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8C7AD"/>
                    </a:solidFill>
                  </a:tcPr>
                </a:tc>
                <a:tc>
                  <a:txBody>
                    <a:bodyPr anchor="t" rtlCol="false"/>
                    <a:lstStyle/>
                    <a:p>
                      <a:pPr algn="ctr">
                        <a:lnSpc>
                          <a:spcPts val="4619"/>
                        </a:lnSpc>
                        <a:defRPr/>
                      </a:pPr>
                      <a:r>
                        <a:rPr lang="en-US" sz="3299" b="true">
                          <a:solidFill>
                            <a:srgbClr val="000000"/>
                          </a:solidFill>
                          <a:latin typeface="Monterchi Sans Bold"/>
                          <a:ea typeface="Monterchi Sans Bold"/>
                          <a:cs typeface="Monterchi Sans Bold"/>
                          <a:sym typeface="Monterchi Sans Bold"/>
                        </a:rPr>
                        <a:t>After</a:t>
                      </a:r>
                      <a:endParaRPr lang="en-US" sz="1100"/>
                    </a:p>
                    <a:p>
                      <a:pPr algn="ctr">
                        <a:lnSpc>
                          <a:spcPts val="2380"/>
                        </a:lnSpc>
                      </a:pPr>
                      <a:r>
                        <a:rPr lang="en-US" sz="1700" b="true">
                          <a:solidFill>
                            <a:srgbClr val="000000"/>
                          </a:solidFill>
                          <a:latin typeface="Monterchi Sans Bold"/>
                          <a:ea typeface="Monterchi Sans Bold"/>
                          <a:cs typeface="Monterchi Sans Bold"/>
                          <a:sym typeface="Monterchi Sans Bold"/>
                        </a:rPr>
                        <a:t>Up to 3 days after</a:t>
                      </a:r>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4ACB7"/>
                    </a:solidFill>
                  </a:tcPr>
                </a:tc>
              </a:tr>
              <a:tr h="1388280">
                <a:tc>
                  <a:txBody>
                    <a:bodyPr anchor="t" rtlCol="false"/>
                    <a:lstStyle/>
                    <a:p>
                      <a:pPr algn="ctr">
                        <a:lnSpc>
                          <a:spcPts val="3499"/>
                        </a:lnSpc>
                        <a:defRPr/>
                      </a:pPr>
                      <a:r>
                        <a:rPr lang="en-US" sz="2499">
                          <a:solidFill>
                            <a:srgbClr val="000000"/>
                          </a:solidFill>
                          <a:latin typeface="Monterchi Sans"/>
                          <a:ea typeface="Monterchi Sans"/>
                          <a:cs typeface="Monterchi Sans"/>
                          <a:sym typeface="Monterchi Sans"/>
                        </a:rPr>
                        <a:t>Talk to a PRA, put in program proposal &amp; equipment request</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Monterchi Sans"/>
                          <a:ea typeface="Monterchi Sans"/>
                          <a:cs typeface="Monterchi Sans"/>
                          <a:sym typeface="Monterchi Sans"/>
                        </a:rPr>
                        <a:t>Set up</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Monterchi Sans"/>
                          <a:ea typeface="Monterchi Sans"/>
                          <a:cs typeface="Monterchi Sans"/>
                          <a:sym typeface="Monterchi Sans"/>
                        </a:rPr>
                        <a:t>Make the room look how you found it (or better)</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393656">
                <a:tc>
                  <a:txBody>
                    <a:bodyPr anchor="t" rtlCol="false"/>
                    <a:lstStyle/>
                    <a:p>
                      <a:pPr algn="ctr">
                        <a:lnSpc>
                          <a:spcPts val="3499"/>
                        </a:lnSpc>
                        <a:defRPr/>
                      </a:pPr>
                      <a:r>
                        <a:rPr lang="en-US" sz="2499">
                          <a:solidFill>
                            <a:srgbClr val="000000"/>
                          </a:solidFill>
                          <a:latin typeface="Monterchi Sans"/>
                          <a:ea typeface="Monterchi Sans"/>
                          <a:cs typeface="Monterchi Sans"/>
                          <a:sym typeface="Monterchi Sans"/>
                        </a:rPr>
                        <a:t>Research, create activities and games, Connect with campus partners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Monterchi Sans"/>
                          <a:ea typeface="Monterchi Sans"/>
                          <a:cs typeface="Monterchi Sans"/>
                          <a:sym typeface="Monterchi Sans"/>
                        </a:rPr>
                        <a:t>Run activities/cook/etc.</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4199"/>
                        </a:lnSpc>
                        <a:defRPr/>
                      </a:pPr>
                      <a:r>
                        <a:rPr lang="en-US" b="true" sz="2999" i="true">
                          <a:solidFill>
                            <a:srgbClr val="000000"/>
                          </a:solidFill>
                          <a:latin typeface="Monterchi Sans Bold Italics"/>
                          <a:ea typeface="Monterchi Sans Bold Italics"/>
                          <a:cs typeface="Monterchi Sans Bold Italics"/>
                          <a:sym typeface="Monterchi Sans Bold Italics"/>
                        </a:rPr>
                        <a:t>Clean </a:t>
                      </a:r>
                      <a:r>
                        <a:rPr lang="en-US" sz="2999">
                          <a:solidFill>
                            <a:srgbClr val="000000"/>
                          </a:solidFill>
                          <a:latin typeface="Monterchi Sans"/>
                          <a:ea typeface="Monterchi Sans"/>
                          <a:cs typeface="Monterchi Sans"/>
                          <a:sym typeface="Monterchi Sans"/>
                        </a:rPr>
                        <a:t>and return equipment</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388280">
                <a:tc>
                  <a:txBody>
                    <a:bodyPr anchor="t" rtlCol="false"/>
                    <a:lstStyle/>
                    <a:p>
                      <a:pPr algn="ctr">
                        <a:lnSpc>
                          <a:spcPts val="3499"/>
                        </a:lnSpc>
                        <a:defRPr/>
                      </a:pPr>
                      <a:r>
                        <a:rPr lang="en-US" sz="2499">
                          <a:solidFill>
                            <a:srgbClr val="000000"/>
                          </a:solidFill>
                          <a:latin typeface="Monterchi Sans"/>
                          <a:ea typeface="Monterchi Sans"/>
                          <a:cs typeface="Monterchi Sans"/>
                          <a:sym typeface="Monterchi Sans"/>
                        </a:rPr>
                        <a:t>Pick up equipment, go shopping for food</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Monterchi Sans"/>
                          <a:ea typeface="Monterchi Sans"/>
                          <a:cs typeface="Monterchi Sans"/>
                          <a:sym typeface="Monterchi Sans"/>
                        </a:rPr>
                        <a:t>Welcome people, facilitate connections between residents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Monterchi Sans"/>
                          <a:ea typeface="Monterchi Sans"/>
                          <a:cs typeface="Monterchi Sans"/>
                          <a:sym typeface="Monterchi Sans"/>
                        </a:rPr>
                        <a:t>Program log &amp; expense report (due within 3 days)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834076">
                <a:tc>
                  <a:txBody>
                    <a:bodyPr anchor="t" rtlCol="false"/>
                    <a:lstStyle/>
                    <a:p>
                      <a:pPr algn="ctr">
                        <a:lnSpc>
                          <a:spcPts val="3499"/>
                        </a:lnSpc>
                        <a:defRPr/>
                      </a:pPr>
                      <a:r>
                        <a:rPr lang="en-US" sz="2499">
                          <a:solidFill>
                            <a:srgbClr val="000000"/>
                          </a:solidFill>
                          <a:latin typeface="Monterchi Sans"/>
                          <a:ea typeface="Monterchi Sans"/>
                          <a:cs typeface="Monterchi Sans"/>
                          <a:sym typeface="Monterchi Sans"/>
                        </a:rPr>
                        <a:t>Advertisements: posters, group chat messages, emails (use cautiously), door tags, personal invites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Monterchi Sans"/>
                          <a:ea typeface="Monterchi Sans"/>
                          <a:cs typeface="Monterchi Sans"/>
                          <a:sym typeface="Monterchi Sans"/>
                        </a:rPr>
                        <a:t>Knock on doors to invite more residents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499"/>
                        </a:lnSpc>
                        <a:defRPr/>
                      </a:pPr>
                      <a:r>
                        <a:rPr lang="en-US" sz="2499">
                          <a:solidFill>
                            <a:srgbClr val="000000"/>
                          </a:solidFill>
                          <a:latin typeface="Monterchi Sans"/>
                          <a:ea typeface="Monterchi Sans"/>
                          <a:cs typeface="Monterchi Sans"/>
                          <a:sym typeface="Monterchi Sans"/>
                        </a:rPr>
                        <a:t>Talk to a PRA about leftover supplies and where you can put them</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333" r="0" b="-3333"/>
            </a:stretch>
          </a:blipFill>
        </p:spPr>
      </p:sp>
      <p:sp>
        <p:nvSpPr>
          <p:cNvPr name="Freeform 3" id="3"/>
          <p:cNvSpPr/>
          <p:nvPr/>
        </p:nvSpPr>
        <p:spPr>
          <a:xfrm flipH="false" flipV="false" rot="0">
            <a:off x="2698846" y="9239250"/>
            <a:ext cx="13298552" cy="1196870"/>
          </a:xfrm>
          <a:custGeom>
            <a:avLst/>
            <a:gdLst/>
            <a:ahLst/>
            <a:cxnLst/>
            <a:rect r="r" b="b" t="t" l="l"/>
            <a:pathLst>
              <a:path h="1196870" w="13298552">
                <a:moveTo>
                  <a:pt x="0" y="0"/>
                </a:moveTo>
                <a:lnTo>
                  <a:pt x="13298551" y="0"/>
                </a:lnTo>
                <a:lnTo>
                  <a:pt x="13298551" y="1196870"/>
                </a:lnTo>
                <a:lnTo>
                  <a:pt x="0" y="1196870"/>
                </a:lnTo>
                <a:lnTo>
                  <a:pt x="0" y="0"/>
                </a:lnTo>
                <a:close/>
              </a:path>
            </a:pathLst>
          </a:custGeom>
          <a:blipFill>
            <a:blip r:embed="rId3"/>
            <a:stretch>
              <a:fillRect l="0" t="0" r="0" b="0"/>
            </a:stretch>
          </a:blipFill>
        </p:spPr>
      </p:sp>
      <p:sp>
        <p:nvSpPr>
          <p:cNvPr name="Freeform 4" id="4"/>
          <p:cNvSpPr/>
          <p:nvPr/>
        </p:nvSpPr>
        <p:spPr>
          <a:xfrm flipH="false" flipV="false" rot="581072">
            <a:off x="15539908" y="7294587"/>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4"/>
            <a:stretch>
              <a:fillRect l="0" t="0" r="0" b="0"/>
            </a:stretch>
          </a:blipFill>
        </p:spPr>
      </p:sp>
      <p:sp>
        <p:nvSpPr>
          <p:cNvPr name="Freeform 5" id="5"/>
          <p:cNvSpPr/>
          <p:nvPr/>
        </p:nvSpPr>
        <p:spPr>
          <a:xfrm flipH="false" flipV="false" rot="-3105018">
            <a:off x="13082135" y="8356495"/>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4"/>
            <a:stretch>
              <a:fillRect l="0" t="0" r="0" b="0"/>
            </a:stretch>
          </a:blipFill>
        </p:spPr>
      </p:sp>
      <p:sp>
        <p:nvSpPr>
          <p:cNvPr name="Freeform 6" id="6"/>
          <p:cNvSpPr/>
          <p:nvPr/>
        </p:nvSpPr>
        <p:spPr>
          <a:xfrm flipH="false" flipV="false" rot="0">
            <a:off x="-307105" y="6283301"/>
            <a:ext cx="4543877" cy="4305324"/>
          </a:xfrm>
          <a:custGeom>
            <a:avLst/>
            <a:gdLst/>
            <a:ahLst/>
            <a:cxnLst/>
            <a:rect r="r" b="b" t="t" l="l"/>
            <a:pathLst>
              <a:path h="4305324" w="4543877">
                <a:moveTo>
                  <a:pt x="0" y="0"/>
                </a:moveTo>
                <a:lnTo>
                  <a:pt x="4543877" y="0"/>
                </a:lnTo>
                <a:lnTo>
                  <a:pt x="4543877" y="4305324"/>
                </a:lnTo>
                <a:lnTo>
                  <a:pt x="0" y="430532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true" flipV="false" rot="-10218927">
            <a:off x="-49247" y="-285053"/>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sp>
        <p:nvSpPr>
          <p:cNvPr name="Freeform 8" id="8"/>
          <p:cNvSpPr/>
          <p:nvPr/>
        </p:nvSpPr>
        <p:spPr>
          <a:xfrm flipH="true" flipV="false" rot="7694981">
            <a:off x="2408526" y="-1346961"/>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grpSp>
        <p:nvGrpSpPr>
          <p:cNvPr name="Group 9" id="9"/>
          <p:cNvGrpSpPr/>
          <p:nvPr/>
        </p:nvGrpSpPr>
        <p:grpSpPr>
          <a:xfrm rot="0">
            <a:off x="1026504" y="1028700"/>
            <a:ext cx="16230600" cy="8229600"/>
            <a:chOff x="0" y="0"/>
            <a:chExt cx="4274726" cy="2167467"/>
          </a:xfrm>
        </p:grpSpPr>
        <p:sp>
          <p:nvSpPr>
            <p:cNvPr name="Freeform 10" id="10"/>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E3A6A8"/>
            </a:solidFill>
            <a:ln w="38100" cap="rnd">
              <a:solidFill>
                <a:srgbClr val="A6A6A6"/>
              </a:solidFill>
              <a:prstDash val="solid"/>
              <a:round/>
            </a:ln>
          </p:spPr>
        </p:sp>
        <p:sp>
          <p:nvSpPr>
            <p:cNvPr name="TextBox 11" id="11"/>
            <p:cNvSpPr txBox="true"/>
            <p:nvPr/>
          </p:nvSpPr>
          <p:spPr>
            <a:xfrm>
              <a:off x="0" y="-57150"/>
              <a:ext cx="4274726" cy="2224617"/>
            </a:xfrm>
            <a:prstGeom prst="rect">
              <a:avLst/>
            </a:prstGeom>
          </p:spPr>
          <p:txBody>
            <a:bodyPr anchor="ctr" rtlCol="false" tIns="50800" lIns="50800" bIns="50800" rIns="50800"/>
            <a:lstStyle/>
            <a:p>
              <a:pPr algn="ctr">
                <a:lnSpc>
                  <a:spcPts val="2659"/>
                </a:lnSpc>
                <a:spcBef>
                  <a:spcPct val="0"/>
                </a:spcBef>
              </a:pPr>
            </a:p>
          </p:txBody>
        </p:sp>
      </p:grpSp>
      <p:sp>
        <p:nvSpPr>
          <p:cNvPr name="Freeform 12" id="12"/>
          <p:cNvSpPr/>
          <p:nvPr/>
        </p:nvSpPr>
        <p:spPr>
          <a:xfrm flipH="false" flipV="false" rot="472477">
            <a:off x="15630383" y="47750"/>
            <a:ext cx="822623" cy="1824365"/>
          </a:xfrm>
          <a:custGeom>
            <a:avLst/>
            <a:gdLst/>
            <a:ahLst/>
            <a:cxnLst/>
            <a:rect r="r" b="b" t="t" l="l"/>
            <a:pathLst>
              <a:path h="1824365" w="822623">
                <a:moveTo>
                  <a:pt x="0" y="0"/>
                </a:moveTo>
                <a:lnTo>
                  <a:pt x="822622" y="0"/>
                </a:lnTo>
                <a:lnTo>
                  <a:pt x="822622" y="1824365"/>
                </a:lnTo>
                <a:lnTo>
                  <a:pt x="0" y="18243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2099361" y="1863230"/>
            <a:ext cx="14084886" cy="131445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000000"/>
                </a:solidFill>
                <a:latin typeface="Bryndan Write"/>
                <a:ea typeface="Bryndan Write"/>
                <a:cs typeface="Bryndan Write"/>
                <a:sym typeface="Bryndan Write"/>
              </a:rPr>
              <a:t>September Programs</a:t>
            </a:r>
          </a:p>
        </p:txBody>
      </p:sp>
      <p:sp>
        <p:nvSpPr>
          <p:cNvPr name="TextBox 14" id="14"/>
          <p:cNvSpPr txBox="true"/>
          <p:nvPr/>
        </p:nvSpPr>
        <p:spPr>
          <a:xfrm rot="0">
            <a:off x="3210072" y="3357629"/>
            <a:ext cx="12276099" cy="5320665"/>
          </a:xfrm>
          <a:prstGeom prst="rect">
            <a:avLst/>
          </a:prstGeom>
        </p:spPr>
        <p:txBody>
          <a:bodyPr anchor="t" rtlCol="false" tIns="0" lIns="0" bIns="0" rIns="0">
            <a:spAutoFit/>
          </a:bodyPr>
          <a:lstStyle/>
          <a:p>
            <a:pPr algn="l" marL="561337" indent="-280669" lvl="1">
              <a:lnSpc>
                <a:spcPts val="3899"/>
              </a:lnSpc>
              <a:buFont typeface="Arial"/>
              <a:buChar char="•"/>
            </a:pPr>
            <a:r>
              <a:rPr lang="en-US" sz="2599">
                <a:solidFill>
                  <a:srgbClr val="000000"/>
                </a:solidFill>
                <a:latin typeface="Gloria Hallelujah"/>
                <a:ea typeface="Gloria Hallelujah"/>
                <a:cs typeface="Gloria Hallelujah"/>
                <a:sym typeface="Gloria Hallelujah"/>
              </a:rPr>
              <a:t>One in the first week, planned for you by the summer RAs. You’ll be told which program you’re helping with before move-in day.</a:t>
            </a:r>
          </a:p>
          <a:p>
            <a:pPr algn="l" marL="561337" indent="-280669" lvl="1">
              <a:lnSpc>
                <a:spcPts val="3899"/>
              </a:lnSpc>
              <a:buFont typeface="Arial"/>
              <a:buChar char="•"/>
            </a:pPr>
            <a:r>
              <a:rPr lang="en-US" sz="2599">
                <a:solidFill>
                  <a:srgbClr val="000000"/>
                </a:solidFill>
                <a:latin typeface="Gloria Hallelujah"/>
                <a:ea typeface="Gloria Hallelujah"/>
                <a:cs typeface="Gloria Hallelujah"/>
                <a:sym typeface="Gloria Hallelujah"/>
              </a:rPr>
              <a:t>Half of each team will run a needs-based and the other half will do a bulletin. Your seniors should split the team now so you can start planning. Submit proposals for needs-based programs by Monday, September 8th </a:t>
            </a:r>
          </a:p>
          <a:p>
            <a:pPr algn="l" marL="561337" indent="-280669" lvl="1">
              <a:lnSpc>
                <a:spcPts val="3899"/>
              </a:lnSpc>
              <a:buFont typeface="Arial"/>
              <a:buChar char="•"/>
            </a:pPr>
            <a:r>
              <a:rPr lang="en-US" sz="2599">
                <a:solidFill>
                  <a:srgbClr val="000000"/>
                </a:solidFill>
                <a:latin typeface="Gloria Hallelujah"/>
                <a:ea typeface="Gloria Hallelujah"/>
                <a:cs typeface="Gloria Hallelujah"/>
                <a:sym typeface="Gloria Hallelujah"/>
              </a:rPr>
              <a:t>If you choose to run a social program in September please finish your proposal by September 8th</a:t>
            </a:r>
          </a:p>
          <a:p>
            <a:pPr algn="l" marL="561337" indent="-280669" lvl="1">
              <a:lnSpc>
                <a:spcPts val="3899"/>
              </a:lnSpc>
              <a:buFont typeface="Arial"/>
              <a:buChar char="•"/>
            </a:pPr>
            <a:r>
              <a:rPr lang="en-US" sz="2599">
                <a:solidFill>
                  <a:srgbClr val="000000"/>
                </a:solidFill>
                <a:latin typeface="Gloria Hallelujah"/>
                <a:ea typeface="Gloria Hallelujah"/>
                <a:cs typeface="Gloria Hallelujah"/>
                <a:sym typeface="Gloria Hallelujah"/>
              </a:rPr>
              <a:t>You can also do socials in October, November, and December before your exams</a:t>
            </a:r>
          </a:p>
          <a:p>
            <a:pPr algn="l">
              <a:lnSpc>
                <a:spcPts val="3899"/>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333" r="0" b="-3333"/>
            </a:stretch>
          </a:blipFill>
        </p:spPr>
      </p:sp>
      <p:sp>
        <p:nvSpPr>
          <p:cNvPr name="Freeform 3" id="3"/>
          <p:cNvSpPr/>
          <p:nvPr/>
        </p:nvSpPr>
        <p:spPr>
          <a:xfrm flipH="false" flipV="false" rot="0">
            <a:off x="2698846" y="9239250"/>
            <a:ext cx="13298552" cy="1196870"/>
          </a:xfrm>
          <a:custGeom>
            <a:avLst/>
            <a:gdLst/>
            <a:ahLst/>
            <a:cxnLst/>
            <a:rect r="r" b="b" t="t" l="l"/>
            <a:pathLst>
              <a:path h="1196870" w="13298552">
                <a:moveTo>
                  <a:pt x="0" y="0"/>
                </a:moveTo>
                <a:lnTo>
                  <a:pt x="13298551" y="0"/>
                </a:lnTo>
                <a:lnTo>
                  <a:pt x="13298551" y="1196870"/>
                </a:lnTo>
                <a:lnTo>
                  <a:pt x="0" y="1196870"/>
                </a:lnTo>
                <a:lnTo>
                  <a:pt x="0" y="0"/>
                </a:lnTo>
                <a:close/>
              </a:path>
            </a:pathLst>
          </a:custGeom>
          <a:blipFill>
            <a:blip r:embed="rId3"/>
            <a:stretch>
              <a:fillRect l="0" t="0" r="0" b="0"/>
            </a:stretch>
          </a:blipFill>
        </p:spPr>
      </p:sp>
      <p:sp>
        <p:nvSpPr>
          <p:cNvPr name="Freeform 4" id="4"/>
          <p:cNvSpPr/>
          <p:nvPr/>
        </p:nvSpPr>
        <p:spPr>
          <a:xfrm flipH="false" flipV="false" rot="581072">
            <a:off x="15539908" y="7294587"/>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4"/>
            <a:stretch>
              <a:fillRect l="0" t="0" r="0" b="0"/>
            </a:stretch>
          </a:blipFill>
        </p:spPr>
      </p:sp>
      <p:sp>
        <p:nvSpPr>
          <p:cNvPr name="Freeform 5" id="5"/>
          <p:cNvSpPr/>
          <p:nvPr/>
        </p:nvSpPr>
        <p:spPr>
          <a:xfrm flipH="false" flipV="false" rot="-3105018">
            <a:off x="13082135" y="8356495"/>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4"/>
            <a:stretch>
              <a:fillRect l="0" t="0" r="0" b="0"/>
            </a:stretch>
          </a:blipFill>
        </p:spPr>
      </p:sp>
      <p:sp>
        <p:nvSpPr>
          <p:cNvPr name="Freeform 6" id="6"/>
          <p:cNvSpPr/>
          <p:nvPr/>
        </p:nvSpPr>
        <p:spPr>
          <a:xfrm flipH="false" flipV="false" rot="0">
            <a:off x="-307105" y="6283301"/>
            <a:ext cx="4543877" cy="4305324"/>
          </a:xfrm>
          <a:custGeom>
            <a:avLst/>
            <a:gdLst/>
            <a:ahLst/>
            <a:cxnLst/>
            <a:rect r="r" b="b" t="t" l="l"/>
            <a:pathLst>
              <a:path h="4305324" w="4543877">
                <a:moveTo>
                  <a:pt x="0" y="0"/>
                </a:moveTo>
                <a:lnTo>
                  <a:pt x="4543877" y="0"/>
                </a:lnTo>
                <a:lnTo>
                  <a:pt x="4543877" y="4305324"/>
                </a:lnTo>
                <a:lnTo>
                  <a:pt x="0" y="430532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true" flipV="false" rot="-10218927">
            <a:off x="-49247" y="-285053"/>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sp>
        <p:nvSpPr>
          <p:cNvPr name="Freeform 8" id="8"/>
          <p:cNvSpPr/>
          <p:nvPr/>
        </p:nvSpPr>
        <p:spPr>
          <a:xfrm flipH="true" flipV="false" rot="7694981">
            <a:off x="2408526" y="-1346961"/>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grpSp>
        <p:nvGrpSpPr>
          <p:cNvPr name="Group 9" id="9"/>
          <p:cNvGrpSpPr/>
          <p:nvPr/>
        </p:nvGrpSpPr>
        <p:grpSpPr>
          <a:xfrm rot="0">
            <a:off x="1026504" y="1028700"/>
            <a:ext cx="16230600" cy="8229600"/>
            <a:chOff x="0" y="0"/>
            <a:chExt cx="4274726" cy="2167467"/>
          </a:xfrm>
        </p:grpSpPr>
        <p:sp>
          <p:nvSpPr>
            <p:cNvPr name="Freeform 10" id="10"/>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E3A6A8"/>
            </a:solidFill>
            <a:ln w="38100" cap="rnd">
              <a:solidFill>
                <a:srgbClr val="A6A6A6"/>
              </a:solidFill>
              <a:prstDash val="solid"/>
              <a:round/>
            </a:ln>
          </p:spPr>
        </p:sp>
        <p:sp>
          <p:nvSpPr>
            <p:cNvPr name="TextBox 11" id="11"/>
            <p:cNvSpPr txBox="true"/>
            <p:nvPr/>
          </p:nvSpPr>
          <p:spPr>
            <a:xfrm>
              <a:off x="0" y="-57150"/>
              <a:ext cx="4274726" cy="2224617"/>
            </a:xfrm>
            <a:prstGeom prst="rect">
              <a:avLst/>
            </a:prstGeom>
          </p:spPr>
          <p:txBody>
            <a:bodyPr anchor="ctr" rtlCol="false" tIns="50800" lIns="50800" bIns="50800" rIns="50800"/>
            <a:lstStyle/>
            <a:p>
              <a:pPr algn="ctr">
                <a:lnSpc>
                  <a:spcPts val="2659"/>
                </a:lnSpc>
                <a:spcBef>
                  <a:spcPct val="0"/>
                </a:spcBef>
              </a:pPr>
            </a:p>
          </p:txBody>
        </p:sp>
      </p:grpSp>
      <p:sp>
        <p:nvSpPr>
          <p:cNvPr name="Freeform 12" id="12"/>
          <p:cNvSpPr/>
          <p:nvPr/>
        </p:nvSpPr>
        <p:spPr>
          <a:xfrm flipH="false" flipV="false" rot="472477">
            <a:off x="15630383" y="47750"/>
            <a:ext cx="822623" cy="1824365"/>
          </a:xfrm>
          <a:custGeom>
            <a:avLst/>
            <a:gdLst/>
            <a:ahLst/>
            <a:cxnLst/>
            <a:rect r="r" b="b" t="t" l="l"/>
            <a:pathLst>
              <a:path h="1824365" w="822623">
                <a:moveTo>
                  <a:pt x="0" y="0"/>
                </a:moveTo>
                <a:lnTo>
                  <a:pt x="822622" y="0"/>
                </a:lnTo>
                <a:lnTo>
                  <a:pt x="822622" y="1824365"/>
                </a:lnTo>
                <a:lnTo>
                  <a:pt x="0" y="18243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5400000">
            <a:off x="2793139" y="3232630"/>
            <a:ext cx="5912757" cy="6101344"/>
          </a:xfrm>
          <a:custGeom>
            <a:avLst/>
            <a:gdLst/>
            <a:ahLst/>
            <a:cxnLst/>
            <a:rect r="r" b="b" t="t" l="l"/>
            <a:pathLst>
              <a:path h="6101344" w="5912757">
                <a:moveTo>
                  <a:pt x="0" y="0"/>
                </a:moveTo>
                <a:lnTo>
                  <a:pt x="5912757" y="0"/>
                </a:lnTo>
                <a:lnTo>
                  <a:pt x="5912757" y="6101343"/>
                </a:lnTo>
                <a:lnTo>
                  <a:pt x="0" y="610134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4" id="14"/>
          <p:cNvSpPr txBox="true"/>
          <p:nvPr/>
        </p:nvSpPr>
        <p:spPr>
          <a:xfrm rot="0">
            <a:off x="2099361" y="1881765"/>
            <a:ext cx="14084886" cy="1438275"/>
          </a:xfrm>
          <a:prstGeom prst="rect">
            <a:avLst/>
          </a:prstGeom>
        </p:spPr>
        <p:txBody>
          <a:bodyPr anchor="t" rtlCol="false" tIns="0" lIns="0" bIns="0" rIns="0">
            <a:spAutoFit/>
          </a:bodyPr>
          <a:lstStyle/>
          <a:p>
            <a:pPr algn="ctr" marL="0" indent="0" lvl="0">
              <a:lnSpc>
                <a:spcPts val="3719"/>
              </a:lnSpc>
              <a:spcBef>
                <a:spcPct val="0"/>
              </a:spcBef>
            </a:pPr>
            <a:r>
              <a:rPr lang="en-US" sz="3099">
                <a:solidFill>
                  <a:srgbClr val="000000"/>
                </a:solidFill>
                <a:latin typeface="Bryndan Write"/>
                <a:ea typeface="Bryndan Write"/>
                <a:cs typeface="Bryndan Write"/>
                <a:sym typeface="Bryndan Write"/>
              </a:rPr>
              <a:t>Using the chart on the home page of the PRA website, add to the following program ideas until you have one thing from each column. For needs-based, you need two things from the Information/Takeaways column.</a:t>
            </a:r>
          </a:p>
        </p:txBody>
      </p:sp>
      <p:sp>
        <p:nvSpPr>
          <p:cNvPr name="Freeform 15" id="15"/>
          <p:cNvSpPr/>
          <p:nvPr/>
        </p:nvSpPr>
        <p:spPr>
          <a:xfrm flipH="false" flipV="false" rot="-5400000">
            <a:off x="10034644" y="3232200"/>
            <a:ext cx="5912757" cy="6101344"/>
          </a:xfrm>
          <a:custGeom>
            <a:avLst/>
            <a:gdLst/>
            <a:ahLst/>
            <a:cxnLst/>
            <a:rect r="r" b="b" t="t" l="l"/>
            <a:pathLst>
              <a:path h="6101344" w="5912757">
                <a:moveTo>
                  <a:pt x="0" y="0"/>
                </a:moveTo>
                <a:lnTo>
                  <a:pt x="5912757" y="0"/>
                </a:lnTo>
                <a:lnTo>
                  <a:pt x="5912757" y="6101343"/>
                </a:lnTo>
                <a:lnTo>
                  <a:pt x="0" y="610134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6" id="16"/>
          <p:cNvSpPr txBox="true"/>
          <p:nvPr/>
        </p:nvSpPr>
        <p:spPr>
          <a:xfrm rot="0">
            <a:off x="3077613" y="4881069"/>
            <a:ext cx="5343808" cy="1950085"/>
          </a:xfrm>
          <a:prstGeom prst="rect">
            <a:avLst/>
          </a:prstGeom>
        </p:spPr>
        <p:txBody>
          <a:bodyPr anchor="t" rtlCol="false" tIns="0" lIns="0" bIns="0" rIns="0">
            <a:spAutoFit/>
          </a:bodyPr>
          <a:lstStyle/>
          <a:p>
            <a:pPr algn="ctr">
              <a:lnSpc>
                <a:spcPts val="3079"/>
              </a:lnSpc>
            </a:pPr>
            <a:r>
              <a:rPr lang="en-US" sz="2799" u="sng">
                <a:solidFill>
                  <a:srgbClr val="000000"/>
                </a:solidFill>
                <a:latin typeface="Gloria Hallelujah"/>
                <a:ea typeface="Gloria Hallelujah"/>
                <a:cs typeface="Gloria Hallelujah"/>
                <a:sym typeface="Gloria Hallelujah"/>
              </a:rPr>
              <a:t>Socials:</a:t>
            </a:r>
          </a:p>
          <a:p>
            <a:pPr algn="ctr">
              <a:lnSpc>
                <a:spcPts val="3079"/>
              </a:lnSpc>
            </a:pPr>
            <a:r>
              <a:rPr lang="en-US" sz="2799">
                <a:solidFill>
                  <a:srgbClr val="000000"/>
                </a:solidFill>
                <a:latin typeface="Gloria Hallelujah"/>
                <a:ea typeface="Gloria Hallelujah"/>
                <a:cs typeface="Gloria Hallelujah"/>
                <a:sym typeface="Gloria Hallelujah"/>
              </a:rPr>
              <a:t>Movie Night</a:t>
            </a:r>
          </a:p>
          <a:p>
            <a:pPr algn="ctr">
              <a:lnSpc>
                <a:spcPts val="3079"/>
              </a:lnSpc>
            </a:pPr>
            <a:r>
              <a:rPr lang="en-US" sz="2799">
                <a:solidFill>
                  <a:srgbClr val="000000"/>
                </a:solidFill>
                <a:latin typeface="Gloria Hallelujah"/>
                <a:ea typeface="Gloria Hallelujah"/>
                <a:cs typeface="Gloria Hallelujah"/>
                <a:sym typeface="Gloria Hallelujah"/>
              </a:rPr>
              <a:t>Board Games</a:t>
            </a:r>
          </a:p>
          <a:p>
            <a:pPr algn="ctr">
              <a:lnSpc>
                <a:spcPts val="3079"/>
              </a:lnSpc>
            </a:pPr>
            <a:r>
              <a:rPr lang="en-US" sz="2799">
                <a:solidFill>
                  <a:srgbClr val="000000"/>
                </a:solidFill>
                <a:latin typeface="Gloria Hallelujah"/>
                <a:ea typeface="Gloria Hallelujah"/>
                <a:cs typeface="Gloria Hallelujah"/>
                <a:sym typeface="Gloria Hallelujah"/>
              </a:rPr>
              <a:t>Knox Mountain Hike</a:t>
            </a:r>
          </a:p>
          <a:p>
            <a:pPr algn="ctr">
              <a:lnSpc>
                <a:spcPts val="3079"/>
              </a:lnSpc>
            </a:pPr>
          </a:p>
        </p:txBody>
      </p:sp>
      <p:sp>
        <p:nvSpPr>
          <p:cNvPr name="TextBox 17" id="17"/>
          <p:cNvSpPr txBox="true"/>
          <p:nvPr/>
        </p:nvSpPr>
        <p:spPr>
          <a:xfrm rot="0">
            <a:off x="10537278" y="5158392"/>
            <a:ext cx="5216939" cy="1950085"/>
          </a:xfrm>
          <a:prstGeom prst="rect">
            <a:avLst/>
          </a:prstGeom>
        </p:spPr>
        <p:txBody>
          <a:bodyPr anchor="t" rtlCol="false" tIns="0" lIns="0" bIns="0" rIns="0">
            <a:spAutoFit/>
          </a:bodyPr>
          <a:lstStyle/>
          <a:p>
            <a:pPr algn="ctr">
              <a:lnSpc>
                <a:spcPts val="3079"/>
              </a:lnSpc>
            </a:pPr>
            <a:r>
              <a:rPr lang="en-US" sz="2799" u="sng">
                <a:solidFill>
                  <a:srgbClr val="000000"/>
                </a:solidFill>
                <a:latin typeface="Gloria Hallelujah"/>
                <a:ea typeface="Gloria Hallelujah"/>
                <a:cs typeface="Gloria Hallelujah"/>
                <a:sym typeface="Gloria Hallelujah"/>
              </a:rPr>
              <a:t>Needs-Based:</a:t>
            </a:r>
          </a:p>
          <a:p>
            <a:pPr algn="ctr">
              <a:lnSpc>
                <a:spcPts val="3079"/>
              </a:lnSpc>
            </a:pPr>
            <a:r>
              <a:rPr lang="en-US" sz="2799">
                <a:solidFill>
                  <a:srgbClr val="000000"/>
                </a:solidFill>
                <a:latin typeface="Gloria Hallelujah"/>
                <a:ea typeface="Gloria Hallelujah"/>
                <a:cs typeface="Gloria Hallelujah"/>
                <a:sym typeface="Gloria Hallelujah"/>
              </a:rPr>
              <a:t>Community Dinner</a:t>
            </a:r>
          </a:p>
          <a:p>
            <a:pPr algn="ctr">
              <a:lnSpc>
                <a:spcPts val="3079"/>
              </a:lnSpc>
            </a:pPr>
            <a:r>
              <a:rPr lang="en-US" sz="2799">
                <a:solidFill>
                  <a:srgbClr val="000000"/>
                </a:solidFill>
                <a:latin typeface="Gloria Hallelujah"/>
                <a:ea typeface="Gloria Hallelujah"/>
                <a:cs typeface="Gloria Hallelujah"/>
                <a:sym typeface="Gloria Hallelujah"/>
              </a:rPr>
              <a:t>Campus Tour</a:t>
            </a:r>
          </a:p>
          <a:p>
            <a:pPr algn="ctr">
              <a:lnSpc>
                <a:spcPts val="3079"/>
              </a:lnSpc>
            </a:pPr>
            <a:r>
              <a:rPr lang="en-US" sz="2799">
                <a:solidFill>
                  <a:srgbClr val="000000"/>
                </a:solidFill>
                <a:latin typeface="Gloria Hallelujah"/>
                <a:ea typeface="Gloria Hallelujah"/>
                <a:cs typeface="Gloria Hallelujah"/>
                <a:sym typeface="Gloria Hallelujah"/>
              </a:rPr>
              <a:t>Study Night</a:t>
            </a:r>
          </a:p>
          <a:p>
            <a:pPr algn="l">
              <a:lnSpc>
                <a:spcPts val="3079"/>
              </a:lnSpc>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333" r="0" b="-3333"/>
            </a:stretch>
          </a:blipFill>
        </p:spPr>
      </p:sp>
      <p:sp>
        <p:nvSpPr>
          <p:cNvPr name="Freeform 3" id="3"/>
          <p:cNvSpPr/>
          <p:nvPr/>
        </p:nvSpPr>
        <p:spPr>
          <a:xfrm flipH="false" flipV="false" rot="0">
            <a:off x="2698846" y="9239250"/>
            <a:ext cx="13298552" cy="1196870"/>
          </a:xfrm>
          <a:custGeom>
            <a:avLst/>
            <a:gdLst/>
            <a:ahLst/>
            <a:cxnLst/>
            <a:rect r="r" b="b" t="t" l="l"/>
            <a:pathLst>
              <a:path h="1196870" w="13298552">
                <a:moveTo>
                  <a:pt x="0" y="0"/>
                </a:moveTo>
                <a:lnTo>
                  <a:pt x="13298551" y="0"/>
                </a:lnTo>
                <a:lnTo>
                  <a:pt x="13298551" y="1196870"/>
                </a:lnTo>
                <a:lnTo>
                  <a:pt x="0" y="1196870"/>
                </a:lnTo>
                <a:lnTo>
                  <a:pt x="0" y="0"/>
                </a:lnTo>
                <a:close/>
              </a:path>
            </a:pathLst>
          </a:custGeom>
          <a:blipFill>
            <a:blip r:embed="rId3"/>
            <a:stretch>
              <a:fillRect l="0" t="0" r="0" b="0"/>
            </a:stretch>
          </a:blipFill>
        </p:spPr>
      </p:sp>
      <p:sp>
        <p:nvSpPr>
          <p:cNvPr name="Freeform 4" id="4"/>
          <p:cNvSpPr/>
          <p:nvPr/>
        </p:nvSpPr>
        <p:spPr>
          <a:xfrm flipH="false" flipV="false" rot="581072">
            <a:off x="15539908" y="7294587"/>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4"/>
            <a:stretch>
              <a:fillRect l="0" t="0" r="0" b="0"/>
            </a:stretch>
          </a:blipFill>
        </p:spPr>
      </p:sp>
      <p:sp>
        <p:nvSpPr>
          <p:cNvPr name="Freeform 5" id="5"/>
          <p:cNvSpPr/>
          <p:nvPr/>
        </p:nvSpPr>
        <p:spPr>
          <a:xfrm flipH="false" flipV="false" rot="-3105018">
            <a:off x="13082135" y="8356495"/>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4"/>
            <a:stretch>
              <a:fillRect l="0" t="0" r="0" b="0"/>
            </a:stretch>
          </a:blipFill>
        </p:spPr>
      </p:sp>
      <p:sp>
        <p:nvSpPr>
          <p:cNvPr name="Freeform 6" id="6"/>
          <p:cNvSpPr/>
          <p:nvPr/>
        </p:nvSpPr>
        <p:spPr>
          <a:xfrm flipH="false" flipV="false" rot="0">
            <a:off x="-307105" y="6283301"/>
            <a:ext cx="4543877" cy="4305324"/>
          </a:xfrm>
          <a:custGeom>
            <a:avLst/>
            <a:gdLst/>
            <a:ahLst/>
            <a:cxnLst/>
            <a:rect r="r" b="b" t="t" l="l"/>
            <a:pathLst>
              <a:path h="4305324" w="4543877">
                <a:moveTo>
                  <a:pt x="0" y="0"/>
                </a:moveTo>
                <a:lnTo>
                  <a:pt x="4543877" y="0"/>
                </a:lnTo>
                <a:lnTo>
                  <a:pt x="4543877" y="4305324"/>
                </a:lnTo>
                <a:lnTo>
                  <a:pt x="0" y="430532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true" flipV="false" rot="-10218927">
            <a:off x="-49247" y="-285053"/>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sp>
        <p:nvSpPr>
          <p:cNvPr name="Freeform 8" id="8"/>
          <p:cNvSpPr/>
          <p:nvPr/>
        </p:nvSpPr>
        <p:spPr>
          <a:xfrm flipH="true" flipV="false" rot="7694981">
            <a:off x="2408526" y="-1346961"/>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grpSp>
        <p:nvGrpSpPr>
          <p:cNvPr name="Group 9" id="9"/>
          <p:cNvGrpSpPr/>
          <p:nvPr/>
        </p:nvGrpSpPr>
        <p:grpSpPr>
          <a:xfrm rot="0">
            <a:off x="1026504" y="1028700"/>
            <a:ext cx="16230600" cy="8229600"/>
            <a:chOff x="0" y="0"/>
            <a:chExt cx="4274726" cy="2167467"/>
          </a:xfrm>
        </p:grpSpPr>
        <p:sp>
          <p:nvSpPr>
            <p:cNvPr name="Freeform 10" id="10"/>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E3A6A8"/>
            </a:solidFill>
            <a:ln w="38100" cap="rnd">
              <a:solidFill>
                <a:srgbClr val="A6A6A6"/>
              </a:solidFill>
              <a:prstDash val="solid"/>
              <a:round/>
            </a:ln>
          </p:spPr>
        </p:sp>
        <p:sp>
          <p:nvSpPr>
            <p:cNvPr name="TextBox 11" id="11"/>
            <p:cNvSpPr txBox="true"/>
            <p:nvPr/>
          </p:nvSpPr>
          <p:spPr>
            <a:xfrm>
              <a:off x="0" y="-57150"/>
              <a:ext cx="4274726" cy="2224617"/>
            </a:xfrm>
            <a:prstGeom prst="rect">
              <a:avLst/>
            </a:prstGeom>
          </p:spPr>
          <p:txBody>
            <a:bodyPr anchor="ctr" rtlCol="false" tIns="50800" lIns="50800" bIns="50800" rIns="50800"/>
            <a:lstStyle/>
            <a:p>
              <a:pPr algn="ctr">
                <a:lnSpc>
                  <a:spcPts val="2659"/>
                </a:lnSpc>
                <a:spcBef>
                  <a:spcPct val="0"/>
                </a:spcBef>
              </a:pPr>
            </a:p>
          </p:txBody>
        </p:sp>
      </p:grpSp>
      <p:sp>
        <p:nvSpPr>
          <p:cNvPr name="Freeform 12" id="12"/>
          <p:cNvSpPr/>
          <p:nvPr/>
        </p:nvSpPr>
        <p:spPr>
          <a:xfrm flipH="false" flipV="false" rot="472477">
            <a:off x="15630383" y="47750"/>
            <a:ext cx="822623" cy="1824365"/>
          </a:xfrm>
          <a:custGeom>
            <a:avLst/>
            <a:gdLst/>
            <a:ahLst/>
            <a:cxnLst/>
            <a:rect r="r" b="b" t="t" l="l"/>
            <a:pathLst>
              <a:path h="1824365" w="822623">
                <a:moveTo>
                  <a:pt x="0" y="0"/>
                </a:moveTo>
                <a:lnTo>
                  <a:pt x="822622" y="0"/>
                </a:lnTo>
                <a:lnTo>
                  <a:pt x="822622" y="1824365"/>
                </a:lnTo>
                <a:lnTo>
                  <a:pt x="0" y="18243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3" id="13"/>
          <p:cNvGrpSpPr/>
          <p:nvPr/>
        </p:nvGrpSpPr>
        <p:grpSpPr>
          <a:xfrm rot="0">
            <a:off x="2438607" y="4012886"/>
            <a:ext cx="4263457" cy="4263457"/>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9"/>
              <a:stretch>
                <a:fillRect l="-72955" t="0" r="0" b="0"/>
              </a:stretch>
            </a:blipFill>
          </p:spPr>
        </p:sp>
      </p:grpSp>
      <p:sp>
        <p:nvSpPr>
          <p:cNvPr name="TextBox 15" id="15"/>
          <p:cNvSpPr txBox="true"/>
          <p:nvPr/>
        </p:nvSpPr>
        <p:spPr>
          <a:xfrm rot="0">
            <a:off x="7023031" y="4035813"/>
            <a:ext cx="8593413" cy="4240530"/>
          </a:xfrm>
          <a:prstGeom prst="rect">
            <a:avLst/>
          </a:prstGeom>
        </p:spPr>
        <p:txBody>
          <a:bodyPr anchor="t" rtlCol="false" tIns="0" lIns="0" bIns="0" rIns="0">
            <a:spAutoFit/>
          </a:bodyPr>
          <a:lstStyle/>
          <a:p>
            <a:pPr algn="ctr">
              <a:lnSpc>
                <a:spcPts val="5999"/>
              </a:lnSpc>
            </a:pPr>
            <a:r>
              <a:rPr lang="en-US" sz="3999">
                <a:solidFill>
                  <a:srgbClr val="000000"/>
                </a:solidFill>
                <a:latin typeface="Gloria Hallelujah"/>
                <a:ea typeface="Gloria Hallelujah"/>
                <a:cs typeface="Gloria Hallelujah"/>
                <a:sym typeface="Gloria Hallelujah"/>
              </a:rPr>
              <a:t>With the person beside you: </a:t>
            </a:r>
          </a:p>
          <a:p>
            <a:pPr algn="l">
              <a:lnSpc>
                <a:spcPts val="5999"/>
              </a:lnSpc>
            </a:pPr>
          </a:p>
          <a:p>
            <a:pPr algn="ctr">
              <a:lnSpc>
                <a:spcPts val="4350"/>
              </a:lnSpc>
            </a:pPr>
            <a:r>
              <a:rPr lang="en-US" sz="2900">
                <a:solidFill>
                  <a:srgbClr val="000000"/>
                </a:solidFill>
                <a:latin typeface="Gloria Hallelujah"/>
                <a:ea typeface="Gloria Hallelujah"/>
                <a:cs typeface="Gloria Hallelujah"/>
                <a:sym typeface="Gloria Hallelujah"/>
              </a:rPr>
              <a:t>Take one of the ideas you came up with using the PRA website and finish the planning process. What do you need for the program? What forms do you need to fill out? What needs to happen day-of?</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333" r="0" b="-3333"/>
            </a:stretch>
          </a:blipFill>
        </p:spPr>
      </p:sp>
      <p:sp>
        <p:nvSpPr>
          <p:cNvPr name="Freeform 3" id="3"/>
          <p:cNvSpPr/>
          <p:nvPr/>
        </p:nvSpPr>
        <p:spPr>
          <a:xfrm flipH="false" flipV="false" rot="581072">
            <a:off x="15539908" y="7294587"/>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3"/>
            <a:stretch>
              <a:fillRect l="0" t="0" r="0" b="0"/>
            </a:stretch>
          </a:blipFill>
        </p:spPr>
      </p:sp>
      <p:sp>
        <p:nvSpPr>
          <p:cNvPr name="Freeform 4" id="4"/>
          <p:cNvSpPr/>
          <p:nvPr/>
        </p:nvSpPr>
        <p:spPr>
          <a:xfrm flipH="false" flipV="false" rot="0">
            <a:off x="-307105" y="6283301"/>
            <a:ext cx="4543877" cy="4305324"/>
          </a:xfrm>
          <a:custGeom>
            <a:avLst/>
            <a:gdLst/>
            <a:ahLst/>
            <a:cxnLst/>
            <a:rect r="r" b="b" t="t" l="l"/>
            <a:pathLst>
              <a:path h="4305324" w="4543877">
                <a:moveTo>
                  <a:pt x="0" y="0"/>
                </a:moveTo>
                <a:lnTo>
                  <a:pt x="4543877" y="0"/>
                </a:lnTo>
                <a:lnTo>
                  <a:pt x="4543877" y="4305324"/>
                </a:lnTo>
                <a:lnTo>
                  <a:pt x="0" y="43053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2406657" y="2946004"/>
            <a:ext cx="13474686" cy="4790024"/>
            <a:chOff x="0" y="0"/>
            <a:chExt cx="3548888" cy="1261570"/>
          </a:xfrm>
        </p:grpSpPr>
        <p:sp>
          <p:nvSpPr>
            <p:cNvPr name="Freeform 6" id="6"/>
            <p:cNvSpPr/>
            <p:nvPr/>
          </p:nvSpPr>
          <p:spPr>
            <a:xfrm flipH="false" flipV="false" rot="0">
              <a:off x="0" y="0"/>
              <a:ext cx="3548888" cy="1261570"/>
            </a:xfrm>
            <a:custGeom>
              <a:avLst/>
              <a:gdLst/>
              <a:ahLst/>
              <a:cxnLst/>
              <a:rect r="r" b="b" t="t" l="l"/>
              <a:pathLst>
                <a:path h="1261570" w="3548888">
                  <a:moveTo>
                    <a:pt x="29302" y="0"/>
                  </a:moveTo>
                  <a:lnTo>
                    <a:pt x="3519586" y="0"/>
                  </a:lnTo>
                  <a:cubicBezTo>
                    <a:pt x="3527358" y="0"/>
                    <a:pt x="3534811" y="3087"/>
                    <a:pt x="3540306" y="8582"/>
                  </a:cubicBezTo>
                  <a:cubicBezTo>
                    <a:pt x="3545801" y="14078"/>
                    <a:pt x="3548888" y="21531"/>
                    <a:pt x="3548888" y="29302"/>
                  </a:cubicBezTo>
                  <a:lnTo>
                    <a:pt x="3548888" y="1232268"/>
                  </a:lnTo>
                  <a:cubicBezTo>
                    <a:pt x="3548888" y="1240039"/>
                    <a:pt x="3545801" y="1247493"/>
                    <a:pt x="3540306" y="1252988"/>
                  </a:cubicBezTo>
                  <a:cubicBezTo>
                    <a:pt x="3534811" y="1258483"/>
                    <a:pt x="3527358" y="1261570"/>
                    <a:pt x="3519586" y="1261570"/>
                  </a:cubicBezTo>
                  <a:lnTo>
                    <a:pt x="29302" y="1261570"/>
                  </a:lnTo>
                  <a:cubicBezTo>
                    <a:pt x="13119" y="1261570"/>
                    <a:pt x="0" y="1248451"/>
                    <a:pt x="0" y="1232268"/>
                  </a:cubicBezTo>
                  <a:lnTo>
                    <a:pt x="0" y="29302"/>
                  </a:lnTo>
                  <a:cubicBezTo>
                    <a:pt x="0" y="13119"/>
                    <a:pt x="13119" y="0"/>
                    <a:pt x="29302" y="0"/>
                  </a:cubicBezTo>
                  <a:close/>
                </a:path>
              </a:pathLst>
            </a:custGeom>
            <a:solidFill>
              <a:srgbClr val="E3A6A8"/>
            </a:solidFill>
            <a:ln w="38100" cap="rnd">
              <a:solidFill>
                <a:srgbClr val="A6A6A6"/>
              </a:solidFill>
              <a:prstDash val="solid"/>
              <a:round/>
            </a:ln>
          </p:spPr>
        </p:sp>
        <p:sp>
          <p:nvSpPr>
            <p:cNvPr name="TextBox 7" id="7"/>
            <p:cNvSpPr txBox="true"/>
            <p:nvPr/>
          </p:nvSpPr>
          <p:spPr>
            <a:xfrm>
              <a:off x="0" y="-57150"/>
              <a:ext cx="3548888" cy="1318720"/>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472477">
            <a:off x="14461725" y="1786517"/>
            <a:ext cx="913498" cy="2025902"/>
          </a:xfrm>
          <a:custGeom>
            <a:avLst/>
            <a:gdLst/>
            <a:ahLst/>
            <a:cxnLst/>
            <a:rect r="r" b="b" t="t" l="l"/>
            <a:pathLst>
              <a:path h="2025902" w="913498">
                <a:moveTo>
                  <a:pt x="0" y="0"/>
                </a:moveTo>
                <a:lnTo>
                  <a:pt x="913498" y="0"/>
                </a:lnTo>
                <a:lnTo>
                  <a:pt x="913498" y="2025902"/>
                </a:lnTo>
                <a:lnTo>
                  <a:pt x="0" y="20259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2582791" y="7736029"/>
            <a:ext cx="13298552" cy="1196870"/>
          </a:xfrm>
          <a:custGeom>
            <a:avLst/>
            <a:gdLst/>
            <a:ahLst/>
            <a:cxnLst/>
            <a:rect r="r" b="b" t="t" l="l"/>
            <a:pathLst>
              <a:path h="1196870" w="13298552">
                <a:moveTo>
                  <a:pt x="0" y="0"/>
                </a:moveTo>
                <a:lnTo>
                  <a:pt x="13298552" y="0"/>
                </a:lnTo>
                <a:lnTo>
                  <a:pt x="13298552" y="1196869"/>
                </a:lnTo>
                <a:lnTo>
                  <a:pt x="0" y="1196869"/>
                </a:lnTo>
                <a:lnTo>
                  <a:pt x="0" y="0"/>
                </a:lnTo>
                <a:close/>
              </a:path>
            </a:pathLst>
          </a:custGeom>
          <a:blipFill>
            <a:blip r:embed="rId8"/>
            <a:stretch>
              <a:fillRect l="0" t="0" r="0" b="0"/>
            </a:stretch>
          </a:blipFill>
        </p:spPr>
      </p:sp>
      <p:sp>
        <p:nvSpPr>
          <p:cNvPr name="Freeform 10" id="10"/>
          <p:cNvSpPr/>
          <p:nvPr/>
        </p:nvSpPr>
        <p:spPr>
          <a:xfrm flipH="false" flipV="false" rot="-3105018">
            <a:off x="13082135" y="8356495"/>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3"/>
            <a:stretch>
              <a:fillRect l="0" t="0" r="0" b="0"/>
            </a:stretch>
          </a:blipFill>
        </p:spPr>
      </p:sp>
      <p:sp>
        <p:nvSpPr>
          <p:cNvPr name="TextBox 11" id="11"/>
          <p:cNvSpPr txBox="true"/>
          <p:nvPr/>
        </p:nvSpPr>
        <p:spPr>
          <a:xfrm rot="0">
            <a:off x="3097851" y="3946557"/>
            <a:ext cx="12268432" cy="2788920"/>
          </a:xfrm>
          <a:prstGeom prst="rect">
            <a:avLst/>
          </a:prstGeom>
        </p:spPr>
        <p:txBody>
          <a:bodyPr anchor="t" rtlCol="false" tIns="0" lIns="0" bIns="0" rIns="0">
            <a:spAutoFit/>
          </a:bodyPr>
          <a:lstStyle/>
          <a:p>
            <a:pPr algn="ctr" marL="0" indent="0" lvl="0">
              <a:lnSpc>
                <a:spcPts val="10560"/>
              </a:lnSpc>
            </a:pPr>
            <a:r>
              <a:rPr lang="en-US" sz="9600">
                <a:solidFill>
                  <a:srgbClr val="000000"/>
                </a:solidFill>
                <a:latin typeface="Bryndan Write"/>
                <a:ea typeface="Bryndan Write"/>
                <a:cs typeface="Bryndan Write"/>
                <a:sym typeface="Bryndan Write"/>
              </a:rPr>
              <a:t>QUESTIONS/COMMENTS/CONCERNS</a:t>
            </a:r>
          </a:p>
        </p:txBody>
      </p:sp>
      <p:sp>
        <p:nvSpPr>
          <p:cNvPr name="Freeform 12" id="12"/>
          <p:cNvSpPr/>
          <p:nvPr/>
        </p:nvSpPr>
        <p:spPr>
          <a:xfrm flipH="true" flipV="false" rot="-10218927">
            <a:off x="-49247" y="-285053"/>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3"/>
            <a:stretch>
              <a:fillRect l="0" t="0" r="0" b="0"/>
            </a:stretch>
          </a:blipFill>
        </p:spPr>
      </p:sp>
      <p:sp>
        <p:nvSpPr>
          <p:cNvPr name="Freeform 13" id="13"/>
          <p:cNvSpPr/>
          <p:nvPr/>
        </p:nvSpPr>
        <p:spPr>
          <a:xfrm flipH="true" flipV="false" rot="7694981">
            <a:off x="2408526" y="-1346961"/>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3"/>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333" r="0" b="-3333"/>
            </a:stretch>
          </a:blipFill>
        </p:spPr>
      </p:sp>
      <p:sp>
        <p:nvSpPr>
          <p:cNvPr name="Freeform 3" id="3"/>
          <p:cNvSpPr/>
          <p:nvPr/>
        </p:nvSpPr>
        <p:spPr>
          <a:xfrm flipH="false" flipV="false" rot="0">
            <a:off x="2698846" y="9239250"/>
            <a:ext cx="13298552" cy="1196870"/>
          </a:xfrm>
          <a:custGeom>
            <a:avLst/>
            <a:gdLst/>
            <a:ahLst/>
            <a:cxnLst/>
            <a:rect r="r" b="b" t="t" l="l"/>
            <a:pathLst>
              <a:path h="1196870" w="13298552">
                <a:moveTo>
                  <a:pt x="0" y="0"/>
                </a:moveTo>
                <a:lnTo>
                  <a:pt x="13298551" y="0"/>
                </a:lnTo>
                <a:lnTo>
                  <a:pt x="13298551" y="1196870"/>
                </a:lnTo>
                <a:lnTo>
                  <a:pt x="0" y="1196870"/>
                </a:lnTo>
                <a:lnTo>
                  <a:pt x="0" y="0"/>
                </a:lnTo>
                <a:close/>
              </a:path>
            </a:pathLst>
          </a:custGeom>
          <a:blipFill>
            <a:blip r:embed="rId3"/>
            <a:stretch>
              <a:fillRect l="0" t="0" r="0" b="0"/>
            </a:stretch>
          </a:blipFill>
        </p:spPr>
      </p:sp>
      <p:sp>
        <p:nvSpPr>
          <p:cNvPr name="Freeform 4" id="4"/>
          <p:cNvSpPr/>
          <p:nvPr/>
        </p:nvSpPr>
        <p:spPr>
          <a:xfrm flipH="false" flipV="false" rot="581072">
            <a:off x="15539908" y="7294587"/>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4"/>
            <a:stretch>
              <a:fillRect l="0" t="0" r="0" b="0"/>
            </a:stretch>
          </a:blipFill>
        </p:spPr>
      </p:sp>
      <p:sp>
        <p:nvSpPr>
          <p:cNvPr name="Freeform 5" id="5"/>
          <p:cNvSpPr/>
          <p:nvPr/>
        </p:nvSpPr>
        <p:spPr>
          <a:xfrm flipH="false" flipV="false" rot="-3105018">
            <a:off x="13082135" y="8356495"/>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4"/>
            <a:stretch>
              <a:fillRect l="0" t="0" r="0" b="0"/>
            </a:stretch>
          </a:blipFill>
        </p:spPr>
      </p:sp>
      <p:sp>
        <p:nvSpPr>
          <p:cNvPr name="Freeform 6" id="6"/>
          <p:cNvSpPr/>
          <p:nvPr/>
        </p:nvSpPr>
        <p:spPr>
          <a:xfrm flipH="false" flipV="false" rot="0">
            <a:off x="-307105" y="6283301"/>
            <a:ext cx="4543877" cy="4305324"/>
          </a:xfrm>
          <a:custGeom>
            <a:avLst/>
            <a:gdLst/>
            <a:ahLst/>
            <a:cxnLst/>
            <a:rect r="r" b="b" t="t" l="l"/>
            <a:pathLst>
              <a:path h="4305324" w="4543877">
                <a:moveTo>
                  <a:pt x="0" y="0"/>
                </a:moveTo>
                <a:lnTo>
                  <a:pt x="4543877" y="0"/>
                </a:lnTo>
                <a:lnTo>
                  <a:pt x="4543877" y="4305324"/>
                </a:lnTo>
                <a:lnTo>
                  <a:pt x="0" y="430532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true" flipV="false" rot="-10218927">
            <a:off x="-49247" y="-285053"/>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sp>
        <p:nvSpPr>
          <p:cNvPr name="Freeform 8" id="8"/>
          <p:cNvSpPr/>
          <p:nvPr/>
        </p:nvSpPr>
        <p:spPr>
          <a:xfrm flipH="true" flipV="false" rot="7694981">
            <a:off x="2408526" y="-1346961"/>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grpSp>
        <p:nvGrpSpPr>
          <p:cNvPr name="Group 9" id="9"/>
          <p:cNvGrpSpPr/>
          <p:nvPr/>
        </p:nvGrpSpPr>
        <p:grpSpPr>
          <a:xfrm rot="0">
            <a:off x="1026504" y="1028700"/>
            <a:ext cx="16230600" cy="8229600"/>
            <a:chOff x="0" y="0"/>
            <a:chExt cx="4274726" cy="2167467"/>
          </a:xfrm>
        </p:grpSpPr>
        <p:sp>
          <p:nvSpPr>
            <p:cNvPr name="Freeform 10" id="10"/>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E3A6A8"/>
            </a:solidFill>
            <a:ln w="38100" cap="rnd">
              <a:solidFill>
                <a:srgbClr val="A6A6A6"/>
              </a:solidFill>
              <a:prstDash val="solid"/>
              <a:round/>
            </a:ln>
          </p:spPr>
        </p:sp>
        <p:sp>
          <p:nvSpPr>
            <p:cNvPr name="TextBox 11" id="11"/>
            <p:cNvSpPr txBox="true"/>
            <p:nvPr/>
          </p:nvSpPr>
          <p:spPr>
            <a:xfrm>
              <a:off x="0" y="-57150"/>
              <a:ext cx="4274726" cy="2224617"/>
            </a:xfrm>
            <a:prstGeom prst="rect">
              <a:avLst/>
            </a:prstGeom>
          </p:spPr>
          <p:txBody>
            <a:bodyPr anchor="ctr" rtlCol="false" tIns="50800" lIns="50800" bIns="50800" rIns="50800"/>
            <a:lstStyle/>
            <a:p>
              <a:pPr algn="ctr">
                <a:lnSpc>
                  <a:spcPts val="2659"/>
                </a:lnSpc>
                <a:spcBef>
                  <a:spcPct val="0"/>
                </a:spcBef>
              </a:pPr>
            </a:p>
          </p:txBody>
        </p:sp>
      </p:grpSp>
      <p:sp>
        <p:nvSpPr>
          <p:cNvPr name="Freeform 12" id="12"/>
          <p:cNvSpPr/>
          <p:nvPr/>
        </p:nvSpPr>
        <p:spPr>
          <a:xfrm flipH="false" flipV="false" rot="472477">
            <a:off x="15630383" y="47750"/>
            <a:ext cx="822623" cy="1824365"/>
          </a:xfrm>
          <a:custGeom>
            <a:avLst/>
            <a:gdLst/>
            <a:ahLst/>
            <a:cxnLst/>
            <a:rect r="r" b="b" t="t" l="l"/>
            <a:pathLst>
              <a:path h="1824365" w="822623">
                <a:moveTo>
                  <a:pt x="0" y="0"/>
                </a:moveTo>
                <a:lnTo>
                  <a:pt x="822622" y="0"/>
                </a:lnTo>
                <a:lnTo>
                  <a:pt x="822622" y="1824365"/>
                </a:lnTo>
                <a:lnTo>
                  <a:pt x="0" y="18243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3" id="13"/>
          <p:cNvGrpSpPr/>
          <p:nvPr/>
        </p:nvGrpSpPr>
        <p:grpSpPr>
          <a:xfrm rot="0">
            <a:off x="10709613" y="3845766"/>
            <a:ext cx="4263457" cy="4263457"/>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9"/>
              <a:stretch>
                <a:fillRect l="-2157" t="0" r="-48116" b="0"/>
              </a:stretch>
            </a:blipFill>
          </p:spPr>
        </p:sp>
      </p:grpSp>
      <p:sp>
        <p:nvSpPr>
          <p:cNvPr name="TextBox 15" id="15"/>
          <p:cNvSpPr txBox="true"/>
          <p:nvPr/>
        </p:nvSpPr>
        <p:spPr>
          <a:xfrm rot="0">
            <a:off x="2101557" y="1863230"/>
            <a:ext cx="14084886" cy="131445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000000"/>
                </a:solidFill>
                <a:latin typeface="Bryndan Write"/>
                <a:ea typeface="Bryndan Write"/>
                <a:cs typeface="Bryndan Write"/>
                <a:sym typeface="Bryndan Write"/>
              </a:rPr>
              <a:t>shape of the session</a:t>
            </a:r>
          </a:p>
        </p:txBody>
      </p:sp>
      <p:sp>
        <p:nvSpPr>
          <p:cNvPr name="TextBox 16" id="16"/>
          <p:cNvSpPr txBox="true"/>
          <p:nvPr/>
        </p:nvSpPr>
        <p:spPr>
          <a:xfrm rot="0">
            <a:off x="3755537" y="4067731"/>
            <a:ext cx="6649276" cy="4467225"/>
          </a:xfrm>
          <a:prstGeom prst="rect">
            <a:avLst/>
          </a:prstGeom>
        </p:spPr>
        <p:txBody>
          <a:bodyPr anchor="t" rtlCol="false" tIns="0" lIns="0" bIns="0" rIns="0">
            <a:spAutoFit/>
          </a:bodyPr>
          <a:lstStyle/>
          <a:p>
            <a:pPr algn="l" marL="863599" indent="-431800" lvl="1">
              <a:lnSpc>
                <a:spcPts val="5999"/>
              </a:lnSpc>
              <a:buFont typeface="Arial"/>
              <a:buChar char="•"/>
            </a:pPr>
            <a:r>
              <a:rPr lang="en-US" sz="3999">
                <a:solidFill>
                  <a:srgbClr val="000000"/>
                </a:solidFill>
                <a:latin typeface="Gloria Hallelujah"/>
                <a:ea typeface="Gloria Hallelujah"/>
                <a:cs typeface="Gloria Hallelujah"/>
                <a:sym typeface="Gloria Hallelujah"/>
              </a:rPr>
              <a:t>Residence Life Mission Statement + Pillars</a:t>
            </a:r>
          </a:p>
          <a:p>
            <a:pPr algn="l" marL="863599" indent="-431800" lvl="1">
              <a:lnSpc>
                <a:spcPts val="5999"/>
              </a:lnSpc>
              <a:buFont typeface="Arial"/>
              <a:buChar char="•"/>
            </a:pPr>
            <a:r>
              <a:rPr lang="en-US" sz="3999">
                <a:solidFill>
                  <a:srgbClr val="000000"/>
                </a:solidFill>
                <a:latin typeface="Gloria Hallelujah"/>
                <a:ea typeface="Gloria Hallelujah"/>
                <a:cs typeface="Gloria Hallelujah"/>
                <a:sym typeface="Gloria Hallelujah"/>
              </a:rPr>
              <a:t>Programming Requirements</a:t>
            </a:r>
          </a:p>
          <a:p>
            <a:pPr algn="l" marL="863599" indent="-431800" lvl="1">
              <a:lnSpc>
                <a:spcPts val="5999"/>
              </a:lnSpc>
              <a:buFont typeface="Arial"/>
              <a:buChar char="•"/>
            </a:pPr>
            <a:r>
              <a:rPr lang="en-US" sz="3999">
                <a:solidFill>
                  <a:srgbClr val="000000"/>
                </a:solidFill>
                <a:latin typeface="Gloria Hallelujah"/>
                <a:ea typeface="Gloria Hallelujah"/>
                <a:cs typeface="Gloria Hallelujah"/>
                <a:sym typeface="Gloria Hallelujah"/>
              </a:rPr>
              <a:t>Steps + Tips/Tricks</a:t>
            </a:r>
          </a:p>
          <a:p>
            <a:pPr algn="l" marL="863599" indent="-431800" lvl="1">
              <a:lnSpc>
                <a:spcPts val="5999"/>
              </a:lnSpc>
              <a:buFont typeface="Arial"/>
              <a:buChar char="•"/>
            </a:pPr>
            <a:r>
              <a:rPr lang="en-US" sz="3999">
                <a:solidFill>
                  <a:srgbClr val="000000"/>
                </a:solidFill>
                <a:latin typeface="Gloria Hallelujah"/>
                <a:ea typeface="Gloria Hallelujah"/>
                <a:cs typeface="Gloria Hallelujah"/>
                <a:sym typeface="Gloria Hallelujah"/>
              </a:rPr>
              <a:t>Practice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333" r="0" b="-3333"/>
            </a:stretch>
          </a:blipFill>
        </p:spPr>
      </p:sp>
      <p:sp>
        <p:nvSpPr>
          <p:cNvPr name="Freeform 3" id="3"/>
          <p:cNvSpPr/>
          <p:nvPr/>
        </p:nvSpPr>
        <p:spPr>
          <a:xfrm flipH="false" flipV="false" rot="0">
            <a:off x="2698846" y="9239250"/>
            <a:ext cx="13298552" cy="1196870"/>
          </a:xfrm>
          <a:custGeom>
            <a:avLst/>
            <a:gdLst/>
            <a:ahLst/>
            <a:cxnLst/>
            <a:rect r="r" b="b" t="t" l="l"/>
            <a:pathLst>
              <a:path h="1196870" w="13298552">
                <a:moveTo>
                  <a:pt x="0" y="0"/>
                </a:moveTo>
                <a:lnTo>
                  <a:pt x="13298551" y="0"/>
                </a:lnTo>
                <a:lnTo>
                  <a:pt x="13298551" y="1196870"/>
                </a:lnTo>
                <a:lnTo>
                  <a:pt x="0" y="1196870"/>
                </a:lnTo>
                <a:lnTo>
                  <a:pt x="0" y="0"/>
                </a:lnTo>
                <a:close/>
              </a:path>
            </a:pathLst>
          </a:custGeom>
          <a:blipFill>
            <a:blip r:embed="rId3"/>
            <a:stretch>
              <a:fillRect l="0" t="0" r="0" b="0"/>
            </a:stretch>
          </a:blipFill>
        </p:spPr>
      </p:sp>
      <p:sp>
        <p:nvSpPr>
          <p:cNvPr name="Freeform 4" id="4"/>
          <p:cNvSpPr/>
          <p:nvPr/>
        </p:nvSpPr>
        <p:spPr>
          <a:xfrm flipH="false" flipV="false" rot="581072">
            <a:off x="15539908" y="7294587"/>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4"/>
            <a:stretch>
              <a:fillRect l="0" t="0" r="0" b="0"/>
            </a:stretch>
          </a:blipFill>
        </p:spPr>
      </p:sp>
      <p:sp>
        <p:nvSpPr>
          <p:cNvPr name="Freeform 5" id="5"/>
          <p:cNvSpPr/>
          <p:nvPr/>
        </p:nvSpPr>
        <p:spPr>
          <a:xfrm flipH="false" flipV="false" rot="-3105018">
            <a:off x="13082135" y="8356495"/>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4"/>
            <a:stretch>
              <a:fillRect l="0" t="0" r="0" b="0"/>
            </a:stretch>
          </a:blipFill>
        </p:spPr>
      </p:sp>
      <p:sp>
        <p:nvSpPr>
          <p:cNvPr name="Freeform 6" id="6"/>
          <p:cNvSpPr/>
          <p:nvPr/>
        </p:nvSpPr>
        <p:spPr>
          <a:xfrm flipH="false" flipV="false" rot="0">
            <a:off x="-307105" y="6283301"/>
            <a:ext cx="4543877" cy="4305324"/>
          </a:xfrm>
          <a:custGeom>
            <a:avLst/>
            <a:gdLst/>
            <a:ahLst/>
            <a:cxnLst/>
            <a:rect r="r" b="b" t="t" l="l"/>
            <a:pathLst>
              <a:path h="4305324" w="4543877">
                <a:moveTo>
                  <a:pt x="0" y="0"/>
                </a:moveTo>
                <a:lnTo>
                  <a:pt x="4543877" y="0"/>
                </a:lnTo>
                <a:lnTo>
                  <a:pt x="4543877" y="4305324"/>
                </a:lnTo>
                <a:lnTo>
                  <a:pt x="0" y="430532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true" flipV="false" rot="-10218927">
            <a:off x="-49247" y="-285053"/>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sp>
        <p:nvSpPr>
          <p:cNvPr name="Freeform 8" id="8"/>
          <p:cNvSpPr/>
          <p:nvPr/>
        </p:nvSpPr>
        <p:spPr>
          <a:xfrm flipH="true" flipV="false" rot="7694981">
            <a:off x="2408526" y="-1346961"/>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grpSp>
        <p:nvGrpSpPr>
          <p:cNvPr name="Group 9" id="9"/>
          <p:cNvGrpSpPr/>
          <p:nvPr/>
        </p:nvGrpSpPr>
        <p:grpSpPr>
          <a:xfrm rot="0">
            <a:off x="1026504" y="1028700"/>
            <a:ext cx="16230600" cy="8229600"/>
            <a:chOff x="0" y="0"/>
            <a:chExt cx="4274726" cy="2167467"/>
          </a:xfrm>
        </p:grpSpPr>
        <p:sp>
          <p:nvSpPr>
            <p:cNvPr name="Freeform 10" id="10"/>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E3A6A8"/>
            </a:solidFill>
            <a:ln w="38100" cap="rnd">
              <a:solidFill>
                <a:srgbClr val="A6A6A6"/>
              </a:solidFill>
              <a:prstDash val="solid"/>
              <a:round/>
            </a:ln>
          </p:spPr>
        </p:sp>
        <p:sp>
          <p:nvSpPr>
            <p:cNvPr name="TextBox 11" id="11"/>
            <p:cNvSpPr txBox="true"/>
            <p:nvPr/>
          </p:nvSpPr>
          <p:spPr>
            <a:xfrm>
              <a:off x="0" y="-57150"/>
              <a:ext cx="4274726" cy="2224617"/>
            </a:xfrm>
            <a:prstGeom prst="rect">
              <a:avLst/>
            </a:prstGeom>
          </p:spPr>
          <p:txBody>
            <a:bodyPr anchor="ctr" rtlCol="false" tIns="50800" lIns="50800" bIns="50800" rIns="50800"/>
            <a:lstStyle/>
            <a:p>
              <a:pPr algn="ctr">
                <a:lnSpc>
                  <a:spcPts val="2659"/>
                </a:lnSpc>
                <a:spcBef>
                  <a:spcPct val="0"/>
                </a:spcBef>
              </a:pPr>
            </a:p>
          </p:txBody>
        </p:sp>
      </p:grpSp>
      <p:sp>
        <p:nvSpPr>
          <p:cNvPr name="Freeform 12" id="12"/>
          <p:cNvSpPr/>
          <p:nvPr/>
        </p:nvSpPr>
        <p:spPr>
          <a:xfrm flipH="false" flipV="false" rot="472477">
            <a:off x="15630383" y="47750"/>
            <a:ext cx="822623" cy="1824365"/>
          </a:xfrm>
          <a:custGeom>
            <a:avLst/>
            <a:gdLst/>
            <a:ahLst/>
            <a:cxnLst/>
            <a:rect r="r" b="b" t="t" l="l"/>
            <a:pathLst>
              <a:path h="1824365" w="822623">
                <a:moveTo>
                  <a:pt x="0" y="0"/>
                </a:moveTo>
                <a:lnTo>
                  <a:pt x="822622" y="0"/>
                </a:lnTo>
                <a:lnTo>
                  <a:pt x="822622" y="1824365"/>
                </a:lnTo>
                <a:lnTo>
                  <a:pt x="0" y="18243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964834" y="1390650"/>
            <a:ext cx="14084886" cy="7410450"/>
          </a:xfrm>
          <a:prstGeom prst="rect">
            <a:avLst/>
          </a:prstGeom>
        </p:spPr>
        <p:txBody>
          <a:bodyPr anchor="t" rtlCol="false" tIns="0" lIns="0" bIns="0" rIns="0">
            <a:spAutoFit/>
          </a:bodyPr>
          <a:lstStyle/>
          <a:p>
            <a:pPr algn="ctr">
              <a:lnSpc>
                <a:spcPts val="9600"/>
              </a:lnSpc>
            </a:pPr>
            <a:r>
              <a:rPr lang="en-US" sz="8000">
                <a:solidFill>
                  <a:srgbClr val="000000"/>
                </a:solidFill>
                <a:latin typeface="Bryndan Write"/>
                <a:ea typeface="Bryndan Write"/>
                <a:cs typeface="Bryndan Write"/>
                <a:sym typeface="Bryndan Write"/>
              </a:rPr>
              <a:t>What’s a Residence Life program that you have attended and stands out to you?</a:t>
            </a:r>
          </a:p>
          <a:p>
            <a:pPr algn="ctr" marL="0" indent="0" lvl="0">
              <a:lnSpc>
                <a:spcPts val="9600"/>
              </a:lnSpc>
              <a:spcBef>
                <a:spcPct val="0"/>
              </a:spcBef>
            </a:pPr>
            <a:r>
              <a:rPr lang="en-US" sz="8000">
                <a:solidFill>
                  <a:srgbClr val="000000"/>
                </a:solidFill>
                <a:latin typeface="Bryndan Write"/>
                <a:ea typeface="Bryndan Write"/>
                <a:cs typeface="Bryndan Write"/>
                <a:sym typeface="Bryndan Write"/>
              </a:rPr>
              <a:t>Why do we think RAs run programs?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333" r="0" b="-3333"/>
            </a:stretch>
          </a:blipFill>
        </p:spPr>
      </p:sp>
      <p:sp>
        <p:nvSpPr>
          <p:cNvPr name="Freeform 3" id="3"/>
          <p:cNvSpPr/>
          <p:nvPr/>
        </p:nvSpPr>
        <p:spPr>
          <a:xfrm flipH="false" flipV="false" rot="0">
            <a:off x="2698846" y="9239250"/>
            <a:ext cx="13298552" cy="1196870"/>
          </a:xfrm>
          <a:custGeom>
            <a:avLst/>
            <a:gdLst/>
            <a:ahLst/>
            <a:cxnLst/>
            <a:rect r="r" b="b" t="t" l="l"/>
            <a:pathLst>
              <a:path h="1196870" w="13298552">
                <a:moveTo>
                  <a:pt x="0" y="0"/>
                </a:moveTo>
                <a:lnTo>
                  <a:pt x="13298551" y="0"/>
                </a:lnTo>
                <a:lnTo>
                  <a:pt x="13298551" y="1196870"/>
                </a:lnTo>
                <a:lnTo>
                  <a:pt x="0" y="1196870"/>
                </a:lnTo>
                <a:lnTo>
                  <a:pt x="0" y="0"/>
                </a:lnTo>
                <a:close/>
              </a:path>
            </a:pathLst>
          </a:custGeom>
          <a:blipFill>
            <a:blip r:embed="rId3"/>
            <a:stretch>
              <a:fillRect l="0" t="0" r="0" b="0"/>
            </a:stretch>
          </a:blipFill>
        </p:spPr>
      </p:sp>
      <p:sp>
        <p:nvSpPr>
          <p:cNvPr name="Freeform 4" id="4"/>
          <p:cNvSpPr/>
          <p:nvPr/>
        </p:nvSpPr>
        <p:spPr>
          <a:xfrm flipH="false" flipV="false" rot="581072">
            <a:off x="15539908" y="7294587"/>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4"/>
            <a:stretch>
              <a:fillRect l="0" t="0" r="0" b="0"/>
            </a:stretch>
          </a:blipFill>
        </p:spPr>
      </p:sp>
      <p:sp>
        <p:nvSpPr>
          <p:cNvPr name="Freeform 5" id="5"/>
          <p:cNvSpPr/>
          <p:nvPr/>
        </p:nvSpPr>
        <p:spPr>
          <a:xfrm flipH="false" flipV="false" rot="-3105018">
            <a:off x="13082135" y="8356495"/>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4"/>
            <a:stretch>
              <a:fillRect l="0" t="0" r="0" b="0"/>
            </a:stretch>
          </a:blipFill>
        </p:spPr>
      </p:sp>
      <p:sp>
        <p:nvSpPr>
          <p:cNvPr name="Freeform 6" id="6"/>
          <p:cNvSpPr/>
          <p:nvPr/>
        </p:nvSpPr>
        <p:spPr>
          <a:xfrm flipH="false" flipV="false" rot="0">
            <a:off x="-307105" y="6283301"/>
            <a:ext cx="4543877" cy="4305324"/>
          </a:xfrm>
          <a:custGeom>
            <a:avLst/>
            <a:gdLst/>
            <a:ahLst/>
            <a:cxnLst/>
            <a:rect r="r" b="b" t="t" l="l"/>
            <a:pathLst>
              <a:path h="4305324" w="4543877">
                <a:moveTo>
                  <a:pt x="0" y="0"/>
                </a:moveTo>
                <a:lnTo>
                  <a:pt x="4543877" y="0"/>
                </a:lnTo>
                <a:lnTo>
                  <a:pt x="4543877" y="4305324"/>
                </a:lnTo>
                <a:lnTo>
                  <a:pt x="0" y="430532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true" flipV="false" rot="-10218927">
            <a:off x="-49247" y="-285053"/>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sp>
        <p:nvSpPr>
          <p:cNvPr name="Freeform 8" id="8"/>
          <p:cNvSpPr/>
          <p:nvPr/>
        </p:nvSpPr>
        <p:spPr>
          <a:xfrm flipH="true" flipV="false" rot="7694981">
            <a:off x="2408526" y="-1346961"/>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grpSp>
        <p:nvGrpSpPr>
          <p:cNvPr name="Group 9" id="9"/>
          <p:cNvGrpSpPr/>
          <p:nvPr/>
        </p:nvGrpSpPr>
        <p:grpSpPr>
          <a:xfrm rot="0">
            <a:off x="1026504" y="1028700"/>
            <a:ext cx="16230600" cy="8229600"/>
            <a:chOff x="0" y="0"/>
            <a:chExt cx="4274726" cy="2167467"/>
          </a:xfrm>
        </p:grpSpPr>
        <p:sp>
          <p:nvSpPr>
            <p:cNvPr name="Freeform 10" id="10"/>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E3A6A8"/>
            </a:solidFill>
            <a:ln w="38100" cap="rnd">
              <a:solidFill>
                <a:srgbClr val="A6A6A6"/>
              </a:solidFill>
              <a:prstDash val="solid"/>
              <a:round/>
            </a:ln>
          </p:spPr>
        </p:sp>
        <p:sp>
          <p:nvSpPr>
            <p:cNvPr name="TextBox 11" id="11"/>
            <p:cNvSpPr txBox="true"/>
            <p:nvPr/>
          </p:nvSpPr>
          <p:spPr>
            <a:xfrm>
              <a:off x="0" y="-57150"/>
              <a:ext cx="4274726" cy="2224617"/>
            </a:xfrm>
            <a:prstGeom prst="rect">
              <a:avLst/>
            </a:prstGeom>
          </p:spPr>
          <p:txBody>
            <a:bodyPr anchor="ctr" rtlCol="false" tIns="50800" lIns="50800" bIns="50800" rIns="50800"/>
            <a:lstStyle/>
            <a:p>
              <a:pPr algn="ctr">
                <a:lnSpc>
                  <a:spcPts val="2659"/>
                </a:lnSpc>
                <a:spcBef>
                  <a:spcPct val="0"/>
                </a:spcBef>
              </a:pPr>
            </a:p>
          </p:txBody>
        </p:sp>
      </p:grpSp>
      <p:sp>
        <p:nvSpPr>
          <p:cNvPr name="Freeform 12" id="12"/>
          <p:cNvSpPr/>
          <p:nvPr/>
        </p:nvSpPr>
        <p:spPr>
          <a:xfrm flipH="false" flipV="false" rot="472477">
            <a:off x="15630383" y="47750"/>
            <a:ext cx="822623" cy="1824365"/>
          </a:xfrm>
          <a:custGeom>
            <a:avLst/>
            <a:gdLst/>
            <a:ahLst/>
            <a:cxnLst/>
            <a:rect r="r" b="b" t="t" l="l"/>
            <a:pathLst>
              <a:path h="1824365" w="822623">
                <a:moveTo>
                  <a:pt x="0" y="0"/>
                </a:moveTo>
                <a:lnTo>
                  <a:pt x="822622" y="0"/>
                </a:lnTo>
                <a:lnTo>
                  <a:pt x="822622" y="1824365"/>
                </a:lnTo>
                <a:lnTo>
                  <a:pt x="0" y="18243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8044787" y="4168140"/>
            <a:ext cx="8450052" cy="3103245"/>
          </a:xfrm>
          <a:prstGeom prst="rect">
            <a:avLst/>
          </a:prstGeom>
        </p:spPr>
        <p:txBody>
          <a:bodyPr anchor="t" rtlCol="false" tIns="0" lIns="0" bIns="0" rIns="0">
            <a:spAutoFit/>
          </a:bodyPr>
          <a:lstStyle/>
          <a:p>
            <a:pPr algn="l" marL="0" indent="0" lvl="0">
              <a:lnSpc>
                <a:spcPts val="4199"/>
              </a:lnSpc>
              <a:spcBef>
                <a:spcPct val="0"/>
              </a:spcBef>
            </a:pPr>
            <a:r>
              <a:rPr lang="en-US" sz="2799">
                <a:solidFill>
                  <a:srgbClr val="000000"/>
                </a:solidFill>
                <a:latin typeface="Gloria Hallelujah"/>
                <a:ea typeface="Gloria Hallelujah"/>
                <a:cs typeface="Gloria Hallelujah"/>
                <a:sym typeface="Gloria Hallelujah"/>
              </a:rPr>
              <a:t>Residence Life cultivates safe, inclusive communities that enrich lives through transformative experiences, empowering students to author a university experience in which they thrive academically, grow personally, and develop meaningful connections.</a:t>
            </a:r>
          </a:p>
        </p:txBody>
      </p:sp>
      <p:sp>
        <p:nvSpPr>
          <p:cNvPr name="TextBox 14" id="14"/>
          <p:cNvSpPr txBox="true"/>
          <p:nvPr/>
        </p:nvSpPr>
        <p:spPr>
          <a:xfrm rot="0">
            <a:off x="1964834" y="3829050"/>
            <a:ext cx="5376413" cy="3752850"/>
          </a:xfrm>
          <a:prstGeom prst="rect">
            <a:avLst/>
          </a:prstGeom>
        </p:spPr>
        <p:txBody>
          <a:bodyPr anchor="t" rtlCol="false" tIns="0" lIns="0" bIns="0" rIns="0">
            <a:spAutoFit/>
          </a:bodyPr>
          <a:lstStyle/>
          <a:p>
            <a:pPr algn="ctr">
              <a:lnSpc>
                <a:spcPts val="9600"/>
              </a:lnSpc>
            </a:pPr>
            <a:r>
              <a:rPr lang="en-US" sz="8000">
                <a:solidFill>
                  <a:srgbClr val="000000"/>
                </a:solidFill>
                <a:latin typeface="Bryndan Write"/>
                <a:ea typeface="Bryndan Write"/>
                <a:cs typeface="Bryndan Write"/>
                <a:sym typeface="Bryndan Write"/>
              </a:rPr>
              <a:t>Residence Life Mission</a:t>
            </a:r>
          </a:p>
          <a:p>
            <a:pPr algn="ctr" marL="0" indent="0" lvl="0">
              <a:lnSpc>
                <a:spcPts val="9600"/>
              </a:lnSpc>
              <a:spcBef>
                <a:spcPct val="0"/>
              </a:spcBef>
            </a:pPr>
            <a:r>
              <a:rPr lang="en-US" sz="8000">
                <a:solidFill>
                  <a:srgbClr val="000000"/>
                </a:solidFill>
                <a:latin typeface="Bryndan Write"/>
                <a:ea typeface="Bryndan Write"/>
                <a:cs typeface="Bryndan Write"/>
                <a:sym typeface="Bryndan Write"/>
              </a:rPr>
              <a:t>Statement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333" r="0" b="-3333"/>
            </a:stretch>
          </a:blipFill>
        </p:spPr>
      </p:sp>
      <p:sp>
        <p:nvSpPr>
          <p:cNvPr name="Freeform 3" id="3"/>
          <p:cNvSpPr/>
          <p:nvPr/>
        </p:nvSpPr>
        <p:spPr>
          <a:xfrm flipH="false" flipV="false" rot="581072">
            <a:off x="15539908" y="7294587"/>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3"/>
            <a:stretch>
              <a:fillRect l="0" t="0" r="0" b="0"/>
            </a:stretch>
          </a:blipFill>
        </p:spPr>
      </p:sp>
      <p:sp>
        <p:nvSpPr>
          <p:cNvPr name="Freeform 4" id="4"/>
          <p:cNvSpPr/>
          <p:nvPr/>
        </p:nvSpPr>
        <p:spPr>
          <a:xfrm flipH="false" flipV="false" rot="-3105018">
            <a:off x="13082135" y="8356495"/>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3"/>
            <a:stretch>
              <a:fillRect l="0" t="0" r="0" b="0"/>
            </a:stretch>
          </a:blipFill>
        </p:spPr>
      </p:sp>
      <p:sp>
        <p:nvSpPr>
          <p:cNvPr name="Freeform 5" id="5"/>
          <p:cNvSpPr/>
          <p:nvPr/>
        </p:nvSpPr>
        <p:spPr>
          <a:xfrm flipH="false" flipV="false" rot="0">
            <a:off x="-307105" y="6283301"/>
            <a:ext cx="4543877" cy="4305324"/>
          </a:xfrm>
          <a:custGeom>
            <a:avLst/>
            <a:gdLst/>
            <a:ahLst/>
            <a:cxnLst/>
            <a:rect r="r" b="b" t="t" l="l"/>
            <a:pathLst>
              <a:path h="4305324" w="4543877">
                <a:moveTo>
                  <a:pt x="0" y="0"/>
                </a:moveTo>
                <a:lnTo>
                  <a:pt x="4543877" y="0"/>
                </a:lnTo>
                <a:lnTo>
                  <a:pt x="4543877" y="4305324"/>
                </a:lnTo>
                <a:lnTo>
                  <a:pt x="0" y="43053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true" flipV="false" rot="-10218927">
            <a:off x="-49247" y="-285053"/>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3"/>
            <a:stretch>
              <a:fillRect l="0" t="0" r="0" b="0"/>
            </a:stretch>
          </a:blipFill>
        </p:spPr>
      </p:sp>
      <p:sp>
        <p:nvSpPr>
          <p:cNvPr name="Freeform 7" id="7"/>
          <p:cNvSpPr/>
          <p:nvPr/>
        </p:nvSpPr>
        <p:spPr>
          <a:xfrm flipH="true" flipV="false" rot="7694981">
            <a:off x="2408526" y="-1346961"/>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3"/>
            <a:stretch>
              <a:fillRect l="0" t="0" r="0" b="0"/>
            </a:stretch>
          </a:blipFill>
        </p:spPr>
      </p:sp>
      <p:grpSp>
        <p:nvGrpSpPr>
          <p:cNvPr name="Group 8" id="8"/>
          <p:cNvGrpSpPr/>
          <p:nvPr/>
        </p:nvGrpSpPr>
        <p:grpSpPr>
          <a:xfrm rot="0">
            <a:off x="1026504" y="959933"/>
            <a:ext cx="16230600" cy="8229600"/>
            <a:chOff x="0" y="0"/>
            <a:chExt cx="4274726" cy="2167467"/>
          </a:xfrm>
        </p:grpSpPr>
        <p:sp>
          <p:nvSpPr>
            <p:cNvPr name="Freeform 9" id="9"/>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E3A6A8"/>
            </a:solidFill>
            <a:ln w="38100" cap="rnd">
              <a:solidFill>
                <a:srgbClr val="A6A6A6"/>
              </a:solidFill>
              <a:prstDash val="solid"/>
              <a:round/>
            </a:ln>
          </p:spPr>
        </p:sp>
        <p:sp>
          <p:nvSpPr>
            <p:cNvPr name="TextBox 10" id="10"/>
            <p:cNvSpPr txBox="true"/>
            <p:nvPr/>
          </p:nvSpPr>
          <p:spPr>
            <a:xfrm>
              <a:off x="0" y="-57150"/>
              <a:ext cx="4274726" cy="2224617"/>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472477">
            <a:off x="15630383" y="47750"/>
            <a:ext cx="822623" cy="1824365"/>
          </a:xfrm>
          <a:custGeom>
            <a:avLst/>
            <a:gdLst/>
            <a:ahLst/>
            <a:cxnLst/>
            <a:rect r="r" b="b" t="t" l="l"/>
            <a:pathLst>
              <a:path h="1824365" w="822623">
                <a:moveTo>
                  <a:pt x="0" y="0"/>
                </a:moveTo>
                <a:lnTo>
                  <a:pt x="822622" y="0"/>
                </a:lnTo>
                <a:lnTo>
                  <a:pt x="822622" y="1824365"/>
                </a:lnTo>
                <a:lnTo>
                  <a:pt x="0" y="18243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1691286">
            <a:off x="803127" y="3910022"/>
            <a:ext cx="4510135" cy="4532799"/>
          </a:xfrm>
          <a:custGeom>
            <a:avLst/>
            <a:gdLst/>
            <a:ahLst/>
            <a:cxnLst/>
            <a:rect r="r" b="b" t="t" l="l"/>
            <a:pathLst>
              <a:path h="4532799" w="4510135">
                <a:moveTo>
                  <a:pt x="0" y="0"/>
                </a:moveTo>
                <a:lnTo>
                  <a:pt x="4510134" y="0"/>
                </a:lnTo>
                <a:lnTo>
                  <a:pt x="4510134" y="4532798"/>
                </a:lnTo>
                <a:lnTo>
                  <a:pt x="0" y="453279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3" id="13"/>
          <p:cNvSpPr txBox="true"/>
          <p:nvPr/>
        </p:nvSpPr>
        <p:spPr>
          <a:xfrm rot="0">
            <a:off x="2099361" y="1824615"/>
            <a:ext cx="14084886" cy="131445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000000"/>
                </a:solidFill>
                <a:latin typeface="Bryndan Write"/>
                <a:ea typeface="Bryndan Write"/>
                <a:cs typeface="Bryndan Write"/>
                <a:sym typeface="Bryndan Write"/>
              </a:rPr>
              <a:t>Programming Pillars</a:t>
            </a:r>
          </a:p>
        </p:txBody>
      </p:sp>
      <p:sp>
        <p:nvSpPr>
          <p:cNvPr name="TextBox 14" id="14"/>
          <p:cNvSpPr txBox="true"/>
          <p:nvPr/>
        </p:nvSpPr>
        <p:spPr>
          <a:xfrm rot="0">
            <a:off x="1596205" y="4296233"/>
            <a:ext cx="3006646" cy="3706495"/>
          </a:xfrm>
          <a:prstGeom prst="rect">
            <a:avLst/>
          </a:prstGeom>
        </p:spPr>
        <p:txBody>
          <a:bodyPr anchor="t" rtlCol="false" tIns="0" lIns="0" bIns="0" rIns="0">
            <a:spAutoFit/>
          </a:bodyPr>
          <a:lstStyle/>
          <a:p>
            <a:pPr algn="ctr">
              <a:lnSpc>
                <a:spcPts val="3359"/>
              </a:lnSpc>
            </a:pPr>
            <a:r>
              <a:rPr lang="en-US" sz="2399" b="true">
                <a:solidFill>
                  <a:srgbClr val="000000"/>
                </a:solidFill>
                <a:latin typeface="Glacial Indifference Bold"/>
                <a:ea typeface="Glacial Indifference Bold"/>
                <a:cs typeface="Glacial Indifference Bold"/>
                <a:sym typeface="Glacial Indifference Bold"/>
              </a:rPr>
              <a:t>Academic Success</a:t>
            </a:r>
          </a:p>
          <a:p>
            <a:pPr algn="ctr">
              <a:lnSpc>
                <a:spcPts val="3359"/>
              </a:lnSpc>
            </a:pPr>
            <a:r>
              <a:rPr lang="en-US" sz="2399">
                <a:solidFill>
                  <a:srgbClr val="000000"/>
                </a:solidFill>
                <a:latin typeface="Glacial Indifference"/>
                <a:ea typeface="Glacial Indifference"/>
                <a:cs typeface="Glacial Indifference"/>
                <a:sym typeface="Glacial Indifference"/>
              </a:rPr>
              <a:t>Develop the skills necessary to thrive academically while exploring corresponding interests and career pathways.</a:t>
            </a:r>
          </a:p>
          <a:p>
            <a:pPr algn="ctr">
              <a:lnSpc>
                <a:spcPts val="2799"/>
              </a:lnSpc>
            </a:pPr>
          </a:p>
        </p:txBody>
      </p:sp>
      <p:sp>
        <p:nvSpPr>
          <p:cNvPr name="Freeform 15" id="15"/>
          <p:cNvSpPr/>
          <p:nvPr/>
        </p:nvSpPr>
        <p:spPr>
          <a:xfrm flipH="false" flipV="false" rot="-1691286">
            <a:off x="4861866" y="3494940"/>
            <a:ext cx="4510135" cy="4532799"/>
          </a:xfrm>
          <a:custGeom>
            <a:avLst/>
            <a:gdLst/>
            <a:ahLst/>
            <a:cxnLst/>
            <a:rect r="r" b="b" t="t" l="l"/>
            <a:pathLst>
              <a:path h="4532799" w="4510135">
                <a:moveTo>
                  <a:pt x="0" y="0"/>
                </a:moveTo>
                <a:lnTo>
                  <a:pt x="4510135" y="0"/>
                </a:lnTo>
                <a:lnTo>
                  <a:pt x="4510135" y="4532798"/>
                </a:lnTo>
                <a:lnTo>
                  <a:pt x="0" y="453279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1691286">
            <a:off x="8844065" y="4333818"/>
            <a:ext cx="4510135" cy="4532799"/>
          </a:xfrm>
          <a:custGeom>
            <a:avLst/>
            <a:gdLst/>
            <a:ahLst/>
            <a:cxnLst/>
            <a:rect r="r" b="b" t="t" l="l"/>
            <a:pathLst>
              <a:path h="4532799" w="4510135">
                <a:moveTo>
                  <a:pt x="0" y="0"/>
                </a:moveTo>
                <a:lnTo>
                  <a:pt x="4510134" y="0"/>
                </a:lnTo>
                <a:lnTo>
                  <a:pt x="4510134" y="4532799"/>
                </a:lnTo>
                <a:lnTo>
                  <a:pt x="0" y="453279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7" id="17"/>
          <p:cNvSpPr txBox="true"/>
          <p:nvPr/>
        </p:nvSpPr>
        <p:spPr>
          <a:xfrm rot="0">
            <a:off x="5711082" y="3976989"/>
            <a:ext cx="3006646" cy="3521075"/>
          </a:xfrm>
          <a:prstGeom prst="rect">
            <a:avLst/>
          </a:prstGeom>
        </p:spPr>
        <p:txBody>
          <a:bodyPr anchor="t" rtlCol="false" tIns="0" lIns="0" bIns="0" rIns="0">
            <a:spAutoFit/>
          </a:bodyPr>
          <a:lstStyle/>
          <a:p>
            <a:pPr algn="ctr">
              <a:lnSpc>
                <a:spcPts val="2799"/>
              </a:lnSpc>
            </a:pPr>
            <a:r>
              <a:rPr lang="en-US" sz="1999" b="true">
                <a:solidFill>
                  <a:srgbClr val="000000"/>
                </a:solidFill>
                <a:latin typeface="Glacial Indifference Bold"/>
                <a:ea typeface="Glacial Indifference Bold"/>
                <a:cs typeface="Glacial Indifference Bold"/>
                <a:sym typeface="Glacial Indifference Bold"/>
              </a:rPr>
              <a:t>Inclusive and Responsible Citizenship</a:t>
            </a:r>
          </a:p>
          <a:p>
            <a:pPr algn="ctr">
              <a:lnSpc>
                <a:spcPts val="2799"/>
              </a:lnSpc>
            </a:pPr>
            <a:r>
              <a:rPr lang="en-US" sz="1999">
                <a:solidFill>
                  <a:srgbClr val="000000"/>
                </a:solidFill>
                <a:latin typeface="Glacial Indifference"/>
                <a:ea typeface="Glacial Indifference"/>
                <a:cs typeface="Glacial Indifference"/>
                <a:sym typeface="Glacial Indifference"/>
              </a:rPr>
              <a:t>Develop an understanding and commitment to</a:t>
            </a:r>
          </a:p>
          <a:p>
            <a:pPr algn="ctr">
              <a:lnSpc>
                <a:spcPts val="2799"/>
              </a:lnSpc>
            </a:pPr>
            <a:r>
              <a:rPr lang="en-US" sz="1999">
                <a:solidFill>
                  <a:srgbClr val="000000"/>
                </a:solidFill>
                <a:latin typeface="Glacial Indifference"/>
                <a:ea typeface="Glacial Indifference"/>
                <a:cs typeface="Glacial Indifference"/>
                <a:sym typeface="Glacial Indifference"/>
              </a:rPr>
              <a:t> having a positive </a:t>
            </a:r>
          </a:p>
          <a:p>
            <a:pPr algn="ctr">
              <a:lnSpc>
                <a:spcPts val="2799"/>
              </a:lnSpc>
            </a:pPr>
            <a:r>
              <a:rPr lang="en-US" sz="1999">
                <a:solidFill>
                  <a:srgbClr val="000000"/>
                </a:solidFill>
                <a:latin typeface="Glacial Indifference"/>
                <a:ea typeface="Glacial Indifference"/>
                <a:cs typeface="Glacial Indifference"/>
                <a:sym typeface="Glacial Indifference"/>
              </a:rPr>
              <a:t>impact in residence communities while respecting the diverse needs and perspectives </a:t>
            </a:r>
          </a:p>
          <a:p>
            <a:pPr algn="ctr">
              <a:lnSpc>
                <a:spcPts val="2799"/>
              </a:lnSpc>
            </a:pPr>
            <a:r>
              <a:rPr lang="en-US" sz="1999">
                <a:solidFill>
                  <a:srgbClr val="000000"/>
                </a:solidFill>
                <a:latin typeface="Glacial Indifference"/>
                <a:ea typeface="Glacial Indifference"/>
                <a:cs typeface="Glacial Indifference"/>
                <a:sym typeface="Glacial Indifference"/>
              </a:rPr>
              <a:t>of the community. </a:t>
            </a:r>
          </a:p>
        </p:txBody>
      </p:sp>
      <p:sp>
        <p:nvSpPr>
          <p:cNvPr name="Freeform 18" id="18"/>
          <p:cNvSpPr/>
          <p:nvPr/>
        </p:nvSpPr>
        <p:spPr>
          <a:xfrm flipH="false" flipV="false" rot="-1691286">
            <a:off x="12838815" y="3494940"/>
            <a:ext cx="4510135" cy="4532799"/>
          </a:xfrm>
          <a:custGeom>
            <a:avLst/>
            <a:gdLst/>
            <a:ahLst/>
            <a:cxnLst/>
            <a:rect r="r" b="b" t="t" l="l"/>
            <a:pathLst>
              <a:path h="4532799" w="4510135">
                <a:moveTo>
                  <a:pt x="0" y="0"/>
                </a:moveTo>
                <a:lnTo>
                  <a:pt x="4510135" y="0"/>
                </a:lnTo>
                <a:lnTo>
                  <a:pt x="4510135" y="4532798"/>
                </a:lnTo>
                <a:lnTo>
                  <a:pt x="0" y="453279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9" id="19"/>
          <p:cNvSpPr txBox="true"/>
          <p:nvPr/>
        </p:nvSpPr>
        <p:spPr>
          <a:xfrm rot="0">
            <a:off x="9701078" y="4809202"/>
            <a:ext cx="3006646" cy="3825875"/>
          </a:xfrm>
          <a:prstGeom prst="rect">
            <a:avLst/>
          </a:prstGeom>
        </p:spPr>
        <p:txBody>
          <a:bodyPr anchor="t" rtlCol="false" tIns="0" lIns="0" bIns="0" rIns="0">
            <a:spAutoFit/>
          </a:bodyPr>
          <a:lstStyle/>
          <a:p>
            <a:pPr algn="ctr">
              <a:lnSpc>
                <a:spcPts val="3079"/>
              </a:lnSpc>
            </a:pPr>
            <a:r>
              <a:rPr lang="en-US" sz="2199" b="true">
                <a:solidFill>
                  <a:srgbClr val="000000"/>
                </a:solidFill>
                <a:latin typeface="Glacial Indifference Bold"/>
                <a:ea typeface="Glacial Indifference Bold"/>
                <a:cs typeface="Glacial Indifference Bold"/>
                <a:sym typeface="Glacial Indifference Bold"/>
              </a:rPr>
              <a:t>Skills for Independent Living</a:t>
            </a:r>
          </a:p>
          <a:p>
            <a:pPr algn="ctr">
              <a:lnSpc>
                <a:spcPts val="3079"/>
              </a:lnSpc>
            </a:pPr>
            <a:r>
              <a:rPr lang="en-US" sz="2199">
                <a:solidFill>
                  <a:srgbClr val="000000"/>
                </a:solidFill>
                <a:latin typeface="Glacial Indifference"/>
                <a:ea typeface="Glacial Indifference"/>
                <a:cs typeface="Glacial Indifference"/>
                <a:sym typeface="Glacial Indifference"/>
              </a:rPr>
              <a:t>Develop practical knowledge, competencies, and resources necessary to grow personally within the university experience and beyond. </a:t>
            </a:r>
          </a:p>
          <a:p>
            <a:pPr algn="ctr">
              <a:lnSpc>
                <a:spcPts val="2519"/>
              </a:lnSpc>
            </a:pPr>
          </a:p>
        </p:txBody>
      </p:sp>
      <p:sp>
        <p:nvSpPr>
          <p:cNvPr name="TextBox 20" id="20"/>
          <p:cNvSpPr txBox="true"/>
          <p:nvPr/>
        </p:nvSpPr>
        <p:spPr>
          <a:xfrm rot="0">
            <a:off x="13688799" y="3976989"/>
            <a:ext cx="3006646" cy="4154805"/>
          </a:xfrm>
          <a:prstGeom prst="rect">
            <a:avLst/>
          </a:prstGeom>
        </p:spPr>
        <p:txBody>
          <a:bodyPr anchor="t" rtlCol="false" tIns="0" lIns="0" bIns="0" rIns="0">
            <a:spAutoFit/>
          </a:bodyPr>
          <a:lstStyle/>
          <a:p>
            <a:pPr algn="ctr">
              <a:lnSpc>
                <a:spcPts val="2799"/>
              </a:lnSpc>
            </a:pPr>
            <a:r>
              <a:rPr lang="en-US" sz="1999" b="true">
                <a:solidFill>
                  <a:srgbClr val="000000"/>
                </a:solidFill>
                <a:latin typeface="Glacial Indifference Bold"/>
                <a:ea typeface="Glacial Indifference Bold"/>
                <a:cs typeface="Glacial Indifference Bold"/>
                <a:sym typeface="Glacial Indifference Bold"/>
              </a:rPr>
              <a:t>Community Spirit and Engagement</a:t>
            </a:r>
          </a:p>
          <a:p>
            <a:pPr algn="ctr">
              <a:lnSpc>
                <a:spcPts val="2799"/>
              </a:lnSpc>
            </a:pPr>
            <a:r>
              <a:rPr lang="en-US" sz="1999">
                <a:solidFill>
                  <a:srgbClr val="000000"/>
                </a:solidFill>
                <a:latin typeface="Glacial Indifference"/>
                <a:ea typeface="Glacial Indifference"/>
                <a:cs typeface="Glacial Indifference"/>
                <a:sym typeface="Glacial Indifference"/>
              </a:rPr>
              <a:t>Develop attitudes and behaviors that empower students to seek new experiences, pursue passions, hobbies, and areas of curiosity to promote self-discovery and create meaningful connections. </a:t>
            </a:r>
          </a:p>
          <a:p>
            <a:pPr algn="ctr">
              <a:lnSpc>
                <a:spcPts val="2239"/>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333" r="0" b="-3333"/>
            </a:stretch>
          </a:blipFill>
        </p:spPr>
      </p:sp>
      <p:sp>
        <p:nvSpPr>
          <p:cNvPr name="Freeform 3" id="3"/>
          <p:cNvSpPr/>
          <p:nvPr/>
        </p:nvSpPr>
        <p:spPr>
          <a:xfrm flipH="false" flipV="false" rot="0">
            <a:off x="2698846" y="9239250"/>
            <a:ext cx="13298552" cy="1196870"/>
          </a:xfrm>
          <a:custGeom>
            <a:avLst/>
            <a:gdLst/>
            <a:ahLst/>
            <a:cxnLst/>
            <a:rect r="r" b="b" t="t" l="l"/>
            <a:pathLst>
              <a:path h="1196870" w="13298552">
                <a:moveTo>
                  <a:pt x="0" y="0"/>
                </a:moveTo>
                <a:lnTo>
                  <a:pt x="13298551" y="0"/>
                </a:lnTo>
                <a:lnTo>
                  <a:pt x="13298551" y="1196870"/>
                </a:lnTo>
                <a:lnTo>
                  <a:pt x="0" y="1196870"/>
                </a:lnTo>
                <a:lnTo>
                  <a:pt x="0" y="0"/>
                </a:lnTo>
                <a:close/>
              </a:path>
            </a:pathLst>
          </a:custGeom>
          <a:blipFill>
            <a:blip r:embed="rId3"/>
            <a:stretch>
              <a:fillRect l="0" t="0" r="0" b="0"/>
            </a:stretch>
          </a:blipFill>
        </p:spPr>
      </p:sp>
      <p:sp>
        <p:nvSpPr>
          <p:cNvPr name="Freeform 4" id="4"/>
          <p:cNvSpPr/>
          <p:nvPr/>
        </p:nvSpPr>
        <p:spPr>
          <a:xfrm flipH="false" flipV="false" rot="581072">
            <a:off x="15539908" y="7294587"/>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4"/>
            <a:stretch>
              <a:fillRect l="0" t="0" r="0" b="0"/>
            </a:stretch>
          </a:blipFill>
        </p:spPr>
      </p:sp>
      <p:sp>
        <p:nvSpPr>
          <p:cNvPr name="Freeform 5" id="5"/>
          <p:cNvSpPr/>
          <p:nvPr/>
        </p:nvSpPr>
        <p:spPr>
          <a:xfrm flipH="false" flipV="false" rot="-3105018">
            <a:off x="13082135" y="8356495"/>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4"/>
            <a:stretch>
              <a:fillRect l="0" t="0" r="0" b="0"/>
            </a:stretch>
          </a:blipFill>
        </p:spPr>
      </p:sp>
      <p:sp>
        <p:nvSpPr>
          <p:cNvPr name="Freeform 6" id="6"/>
          <p:cNvSpPr/>
          <p:nvPr/>
        </p:nvSpPr>
        <p:spPr>
          <a:xfrm flipH="false" flipV="false" rot="0">
            <a:off x="-307105" y="6283301"/>
            <a:ext cx="4543877" cy="4305324"/>
          </a:xfrm>
          <a:custGeom>
            <a:avLst/>
            <a:gdLst/>
            <a:ahLst/>
            <a:cxnLst/>
            <a:rect r="r" b="b" t="t" l="l"/>
            <a:pathLst>
              <a:path h="4305324" w="4543877">
                <a:moveTo>
                  <a:pt x="0" y="0"/>
                </a:moveTo>
                <a:lnTo>
                  <a:pt x="4543877" y="0"/>
                </a:lnTo>
                <a:lnTo>
                  <a:pt x="4543877" y="4305324"/>
                </a:lnTo>
                <a:lnTo>
                  <a:pt x="0" y="430532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true" flipV="false" rot="-10218927">
            <a:off x="-49247" y="-285053"/>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sp>
        <p:nvSpPr>
          <p:cNvPr name="Freeform 8" id="8"/>
          <p:cNvSpPr/>
          <p:nvPr/>
        </p:nvSpPr>
        <p:spPr>
          <a:xfrm flipH="true" flipV="false" rot="7694981">
            <a:off x="2408526" y="-1346961"/>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grpSp>
        <p:nvGrpSpPr>
          <p:cNvPr name="Group 9" id="9"/>
          <p:cNvGrpSpPr/>
          <p:nvPr/>
        </p:nvGrpSpPr>
        <p:grpSpPr>
          <a:xfrm rot="0">
            <a:off x="1026504" y="1028700"/>
            <a:ext cx="16230600" cy="8229600"/>
            <a:chOff x="0" y="0"/>
            <a:chExt cx="4274726" cy="2167467"/>
          </a:xfrm>
        </p:grpSpPr>
        <p:sp>
          <p:nvSpPr>
            <p:cNvPr name="Freeform 10" id="10"/>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E3A6A8"/>
            </a:solidFill>
            <a:ln w="38100" cap="rnd">
              <a:solidFill>
                <a:srgbClr val="A6A6A6"/>
              </a:solidFill>
              <a:prstDash val="solid"/>
              <a:round/>
            </a:ln>
          </p:spPr>
        </p:sp>
        <p:sp>
          <p:nvSpPr>
            <p:cNvPr name="TextBox 11" id="11"/>
            <p:cNvSpPr txBox="true"/>
            <p:nvPr/>
          </p:nvSpPr>
          <p:spPr>
            <a:xfrm>
              <a:off x="0" y="-57150"/>
              <a:ext cx="4274726" cy="2224617"/>
            </a:xfrm>
            <a:prstGeom prst="rect">
              <a:avLst/>
            </a:prstGeom>
          </p:spPr>
          <p:txBody>
            <a:bodyPr anchor="ctr" rtlCol="false" tIns="50800" lIns="50800" bIns="50800" rIns="50800"/>
            <a:lstStyle/>
            <a:p>
              <a:pPr algn="ctr">
                <a:lnSpc>
                  <a:spcPts val="2659"/>
                </a:lnSpc>
                <a:spcBef>
                  <a:spcPct val="0"/>
                </a:spcBef>
              </a:pPr>
            </a:p>
          </p:txBody>
        </p:sp>
      </p:grpSp>
      <p:sp>
        <p:nvSpPr>
          <p:cNvPr name="Freeform 12" id="12"/>
          <p:cNvSpPr/>
          <p:nvPr/>
        </p:nvSpPr>
        <p:spPr>
          <a:xfrm flipH="false" flipV="false" rot="472477">
            <a:off x="15630383" y="47750"/>
            <a:ext cx="822623" cy="1824365"/>
          </a:xfrm>
          <a:custGeom>
            <a:avLst/>
            <a:gdLst/>
            <a:ahLst/>
            <a:cxnLst/>
            <a:rect r="r" b="b" t="t" l="l"/>
            <a:pathLst>
              <a:path h="1824365" w="822623">
                <a:moveTo>
                  <a:pt x="0" y="0"/>
                </a:moveTo>
                <a:lnTo>
                  <a:pt x="822622" y="0"/>
                </a:lnTo>
                <a:lnTo>
                  <a:pt x="822622" y="1824365"/>
                </a:lnTo>
                <a:lnTo>
                  <a:pt x="0" y="18243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2101557" y="1578578"/>
            <a:ext cx="14084886" cy="131445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000000"/>
                </a:solidFill>
                <a:latin typeface="Bryndan Write"/>
                <a:ea typeface="Bryndan Write"/>
                <a:cs typeface="Bryndan Write"/>
                <a:sym typeface="Bryndan Write"/>
              </a:rPr>
              <a:t>Program Types</a:t>
            </a:r>
          </a:p>
        </p:txBody>
      </p:sp>
      <p:sp>
        <p:nvSpPr>
          <p:cNvPr name="TextBox 14" id="14"/>
          <p:cNvSpPr txBox="true"/>
          <p:nvPr/>
        </p:nvSpPr>
        <p:spPr>
          <a:xfrm rot="0">
            <a:off x="2101557" y="4808843"/>
            <a:ext cx="6681723" cy="4150995"/>
          </a:xfrm>
          <a:prstGeom prst="rect">
            <a:avLst/>
          </a:prstGeom>
        </p:spPr>
        <p:txBody>
          <a:bodyPr anchor="t" rtlCol="false" tIns="0" lIns="0" bIns="0" rIns="0">
            <a:spAutoFit/>
          </a:bodyPr>
          <a:lstStyle/>
          <a:p>
            <a:pPr algn="l" marL="604519" indent="-302260" lvl="1">
              <a:lnSpc>
                <a:spcPts val="4199"/>
              </a:lnSpc>
              <a:buFont typeface="Arial"/>
              <a:buChar char="•"/>
            </a:pPr>
            <a:r>
              <a:rPr lang="en-US" sz="2799">
                <a:solidFill>
                  <a:srgbClr val="000000"/>
                </a:solidFill>
                <a:latin typeface="Gloria Hallelujah"/>
                <a:ea typeface="Gloria Hallelujah"/>
                <a:cs typeface="Gloria Hallelujah"/>
                <a:sym typeface="Gloria Hallelujah"/>
              </a:rPr>
              <a:t>For 1-2 communities</a:t>
            </a:r>
          </a:p>
          <a:p>
            <a:pPr algn="l" marL="604519" indent="-302260" lvl="1">
              <a:lnSpc>
                <a:spcPts val="4199"/>
              </a:lnSpc>
              <a:buFont typeface="Arial"/>
              <a:buChar char="•"/>
            </a:pPr>
            <a:r>
              <a:rPr lang="en-US" sz="2799">
                <a:solidFill>
                  <a:srgbClr val="000000"/>
                </a:solidFill>
                <a:latin typeface="Gloria Hallelujah"/>
                <a:ea typeface="Gloria Hallelujah"/>
                <a:cs typeface="Gloria Hallelujah"/>
                <a:sym typeface="Gloria Hallelujah"/>
              </a:rPr>
              <a:t>Max. 2 RAs</a:t>
            </a:r>
          </a:p>
          <a:p>
            <a:pPr algn="l" marL="604519" indent="-302260" lvl="1">
              <a:lnSpc>
                <a:spcPts val="4199"/>
              </a:lnSpc>
              <a:buFont typeface="Arial"/>
              <a:buChar char="•"/>
            </a:pPr>
            <a:r>
              <a:rPr lang="en-US" sz="2799">
                <a:solidFill>
                  <a:srgbClr val="000000"/>
                </a:solidFill>
                <a:latin typeface="Gloria Hallelujah"/>
                <a:ea typeface="Gloria Hallelujah"/>
                <a:cs typeface="Gloria Hallelujah"/>
                <a:sym typeface="Gloria Hallelujah"/>
              </a:rPr>
              <a:t>3 per term, at least one of these will be run with your co-RA</a:t>
            </a:r>
          </a:p>
          <a:p>
            <a:pPr algn="l" marL="604519" indent="-302260" lvl="1">
              <a:lnSpc>
                <a:spcPts val="4199"/>
              </a:lnSpc>
              <a:buFont typeface="Arial"/>
              <a:buChar char="•"/>
            </a:pPr>
            <a:r>
              <a:rPr lang="en-US" sz="2799">
                <a:solidFill>
                  <a:srgbClr val="000000"/>
                </a:solidFill>
                <a:latin typeface="Gloria Hallelujah"/>
                <a:ea typeface="Gloria Hallelujah"/>
                <a:cs typeface="Gloria Hallelujah"/>
                <a:sym typeface="Gloria Hallelujah"/>
              </a:rPr>
              <a:t>Opportunity for residents to hang out with each other, explore Kelowna, etc.</a:t>
            </a:r>
          </a:p>
          <a:p>
            <a:pPr algn="l">
              <a:lnSpc>
                <a:spcPts val="4199"/>
              </a:lnSpc>
            </a:pPr>
          </a:p>
        </p:txBody>
      </p:sp>
      <p:sp>
        <p:nvSpPr>
          <p:cNvPr name="TextBox 15" id="15"/>
          <p:cNvSpPr txBox="true"/>
          <p:nvPr/>
        </p:nvSpPr>
        <p:spPr>
          <a:xfrm rot="0">
            <a:off x="9832289" y="4799318"/>
            <a:ext cx="7221372" cy="4615815"/>
          </a:xfrm>
          <a:prstGeom prst="rect">
            <a:avLst/>
          </a:prstGeom>
        </p:spPr>
        <p:txBody>
          <a:bodyPr anchor="t" rtlCol="false" tIns="0" lIns="0" bIns="0" rIns="0">
            <a:spAutoFit/>
          </a:bodyPr>
          <a:lstStyle/>
          <a:p>
            <a:pPr algn="l" marL="518160" indent="-259080" lvl="1">
              <a:lnSpc>
                <a:spcPts val="3600"/>
              </a:lnSpc>
              <a:buFont typeface="Arial"/>
              <a:buChar char="•"/>
            </a:pPr>
            <a:r>
              <a:rPr lang="en-US" sz="2400">
                <a:solidFill>
                  <a:srgbClr val="000000"/>
                </a:solidFill>
                <a:latin typeface="Gloria Hallelujah"/>
                <a:ea typeface="Gloria Hallelujah"/>
                <a:cs typeface="Gloria Hallelujah"/>
                <a:sym typeface="Gloria Hallelujah"/>
              </a:rPr>
              <a:t>Small teams will split into two needs-based teams</a:t>
            </a:r>
          </a:p>
          <a:p>
            <a:pPr algn="l" marL="1036320" indent="-345440" lvl="2">
              <a:lnSpc>
                <a:spcPts val="3600"/>
              </a:lnSpc>
              <a:buFont typeface="Arial"/>
              <a:buChar char="⚬"/>
            </a:pPr>
            <a:r>
              <a:rPr lang="en-US" sz="2400">
                <a:solidFill>
                  <a:srgbClr val="000000"/>
                </a:solidFill>
                <a:latin typeface="Gloria Hallelujah"/>
                <a:ea typeface="Gloria Hallelujah"/>
                <a:cs typeface="Gloria Hallelujah"/>
                <a:sym typeface="Gloria Hallelujah"/>
              </a:rPr>
              <a:t>3 programs per RA</a:t>
            </a:r>
          </a:p>
          <a:p>
            <a:pPr algn="l" marL="1036320" indent="-345440" lvl="2">
              <a:lnSpc>
                <a:spcPts val="3600"/>
              </a:lnSpc>
              <a:buFont typeface="Arial"/>
              <a:buChar char="⚬"/>
            </a:pPr>
            <a:r>
              <a:rPr lang="en-US" sz="2400">
                <a:solidFill>
                  <a:srgbClr val="000000"/>
                </a:solidFill>
                <a:latin typeface="Gloria Hallelujah"/>
                <a:ea typeface="Gloria Hallelujah"/>
                <a:cs typeface="Gloria Hallelujah"/>
                <a:sym typeface="Gloria Hallelujah"/>
              </a:rPr>
              <a:t>3 bulletin boards per RA</a:t>
            </a:r>
          </a:p>
          <a:p>
            <a:pPr algn="l" marL="518160" indent="-259080" lvl="1">
              <a:lnSpc>
                <a:spcPts val="3600"/>
              </a:lnSpc>
              <a:buFont typeface="Arial"/>
              <a:buChar char="•"/>
            </a:pPr>
            <a:r>
              <a:rPr lang="en-US" sz="2400">
                <a:solidFill>
                  <a:srgbClr val="000000"/>
                </a:solidFill>
                <a:latin typeface="Gloria Hallelujah"/>
                <a:ea typeface="Gloria Hallelujah"/>
                <a:cs typeface="Gloria Hallelujah"/>
                <a:sym typeface="Gloria Hallelujah"/>
              </a:rPr>
              <a:t>Programs will teach the residents something related to a pillar, a community need, and/or time of year</a:t>
            </a:r>
          </a:p>
          <a:p>
            <a:pPr algn="l" marL="518160" indent="-259080" lvl="1">
              <a:lnSpc>
                <a:spcPts val="3600"/>
              </a:lnSpc>
              <a:buFont typeface="Arial"/>
              <a:buChar char="•"/>
            </a:pPr>
            <a:r>
              <a:rPr lang="en-US" sz="2400">
                <a:solidFill>
                  <a:srgbClr val="000000"/>
                </a:solidFill>
                <a:latin typeface="Gloria Hallelujah"/>
                <a:ea typeface="Gloria Hallelujah"/>
                <a:cs typeface="Gloria Hallelujah"/>
                <a:sym typeface="Gloria Hallelujah"/>
              </a:rPr>
              <a:t>List of needs split by month on prokan.housing.ubc.ca</a:t>
            </a:r>
          </a:p>
          <a:p>
            <a:pPr algn="l">
              <a:lnSpc>
                <a:spcPts val="4199"/>
              </a:lnSpc>
            </a:pPr>
          </a:p>
        </p:txBody>
      </p:sp>
      <p:sp>
        <p:nvSpPr>
          <p:cNvPr name="TextBox 16" id="16"/>
          <p:cNvSpPr txBox="true"/>
          <p:nvPr/>
        </p:nvSpPr>
        <p:spPr>
          <a:xfrm rot="0">
            <a:off x="1028700" y="3749965"/>
            <a:ext cx="7471848" cy="990600"/>
          </a:xfrm>
          <a:prstGeom prst="rect">
            <a:avLst/>
          </a:prstGeom>
        </p:spPr>
        <p:txBody>
          <a:bodyPr anchor="t" rtlCol="false" tIns="0" lIns="0" bIns="0" rIns="0">
            <a:spAutoFit/>
          </a:bodyPr>
          <a:lstStyle/>
          <a:p>
            <a:pPr algn="l" marL="1295400" indent="-647700" lvl="1">
              <a:lnSpc>
                <a:spcPts val="7200"/>
              </a:lnSpc>
              <a:buFont typeface="Arial"/>
              <a:buChar char="•"/>
            </a:pPr>
            <a:r>
              <a:rPr lang="en-US" sz="6000">
                <a:solidFill>
                  <a:srgbClr val="000000"/>
                </a:solidFill>
                <a:latin typeface="Bryndan Write"/>
                <a:ea typeface="Bryndan Write"/>
                <a:cs typeface="Bryndan Write"/>
                <a:sym typeface="Bryndan Write"/>
              </a:rPr>
              <a:t>Socials</a:t>
            </a:r>
          </a:p>
        </p:txBody>
      </p:sp>
      <p:sp>
        <p:nvSpPr>
          <p:cNvPr name="TextBox 17" id="17"/>
          <p:cNvSpPr txBox="true"/>
          <p:nvPr/>
        </p:nvSpPr>
        <p:spPr>
          <a:xfrm rot="0">
            <a:off x="8500548" y="3749965"/>
            <a:ext cx="7471848" cy="990600"/>
          </a:xfrm>
          <a:prstGeom prst="rect">
            <a:avLst/>
          </a:prstGeom>
        </p:spPr>
        <p:txBody>
          <a:bodyPr anchor="t" rtlCol="false" tIns="0" lIns="0" bIns="0" rIns="0">
            <a:spAutoFit/>
          </a:bodyPr>
          <a:lstStyle/>
          <a:p>
            <a:pPr algn="l" marL="1295400" indent="-647700" lvl="1">
              <a:lnSpc>
                <a:spcPts val="7200"/>
              </a:lnSpc>
              <a:buFont typeface="Arial"/>
              <a:buChar char="•"/>
            </a:pPr>
            <a:r>
              <a:rPr lang="en-US" sz="6000">
                <a:solidFill>
                  <a:srgbClr val="000000"/>
                </a:solidFill>
                <a:latin typeface="Bryndan Write"/>
                <a:ea typeface="Bryndan Write"/>
                <a:cs typeface="Bryndan Write"/>
                <a:sym typeface="Bryndan Write"/>
              </a:rPr>
              <a:t>Needs-Based</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333" r="0" b="-3333"/>
            </a:stretch>
          </a:blipFill>
        </p:spPr>
      </p:sp>
      <p:sp>
        <p:nvSpPr>
          <p:cNvPr name="Freeform 3" id="3"/>
          <p:cNvSpPr/>
          <p:nvPr/>
        </p:nvSpPr>
        <p:spPr>
          <a:xfrm flipH="false" flipV="false" rot="0">
            <a:off x="2698846" y="9239250"/>
            <a:ext cx="13298552" cy="1196870"/>
          </a:xfrm>
          <a:custGeom>
            <a:avLst/>
            <a:gdLst/>
            <a:ahLst/>
            <a:cxnLst/>
            <a:rect r="r" b="b" t="t" l="l"/>
            <a:pathLst>
              <a:path h="1196870" w="13298552">
                <a:moveTo>
                  <a:pt x="0" y="0"/>
                </a:moveTo>
                <a:lnTo>
                  <a:pt x="13298551" y="0"/>
                </a:lnTo>
                <a:lnTo>
                  <a:pt x="13298551" y="1196870"/>
                </a:lnTo>
                <a:lnTo>
                  <a:pt x="0" y="1196870"/>
                </a:lnTo>
                <a:lnTo>
                  <a:pt x="0" y="0"/>
                </a:lnTo>
                <a:close/>
              </a:path>
            </a:pathLst>
          </a:custGeom>
          <a:blipFill>
            <a:blip r:embed="rId3"/>
            <a:stretch>
              <a:fillRect l="0" t="0" r="0" b="0"/>
            </a:stretch>
          </a:blipFill>
        </p:spPr>
      </p:sp>
      <p:sp>
        <p:nvSpPr>
          <p:cNvPr name="Freeform 4" id="4"/>
          <p:cNvSpPr/>
          <p:nvPr/>
        </p:nvSpPr>
        <p:spPr>
          <a:xfrm flipH="false" flipV="false" rot="581072">
            <a:off x="15539908" y="7294587"/>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4"/>
            <a:stretch>
              <a:fillRect l="0" t="0" r="0" b="0"/>
            </a:stretch>
          </a:blipFill>
        </p:spPr>
      </p:sp>
      <p:sp>
        <p:nvSpPr>
          <p:cNvPr name="Freeform 5" id="5"/>
          <p:cNvSpPr/>
          <p:nvPr/>
        </p:nvSpPr>
        <p:spPr>
          <a:xfrm flipH="false" flipV="false" rot="-3105018">
            <a:off x="13082135" y="8356495"/>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4"/>
            <a:stretch>
              <a:fillRect l="0" t="0" r="0" b="0"/>
            </a:stretch>
          </a:blipFill>
        </p:spPr>
      </p:sp>
      <p:sp>
        <p:nvSpPr>
          <p:cNvPr name="Freeform 6" id="6"/>
          <p:cNvSpPr/>
          <p:nvPr/>
        </p:nvSpPr>
        <p:spPr>
          <a:xfrm flipH="false" flipV="false" rot="0">
            <a:off x="-307105" y="6283301"/>
            <a:ext cx="4543877" cy="4305324"/>
          </a:xfrm>
          <a:custGeom>
            <a:avLst/>
            <a:gdLst/>
            <a:ahLst/>
            <a:cxnLst/>
            <a:rect r="r" b="b" t="t" l="l"/>
            <a:pathLst>
              <a:path h="4305324" w="4543877">
                <a:moveTo>
                  <a:pt x="0" y="0"/>
                </a:moveTo>
                <a:lnTo>
                  <a:pt x="4543877" y="0"/>
                </a:lnTo>
                <a:lnTo>
                  <a:pt x="4543877" y="4305324"/>
                </a:lnTo>
                <a:lnTo>
                  <a:pt x="0" y="430532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true" flipV="false" rot="-10218927">
            <a:off x="-49247" y="-285053"/>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sp>
        <p:nvSpPr>
          <p:cNvPr name="Freeform 8" id="8"/>
          <p:cNvSpPr/>
          <p:nvPr/>
        </p:nvSpPr>
        <p:spPr>
          <a:xfrm flipH="true" flipV="false" rot="7694981">
            <a:off x="2408526" y="-1346961"/>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grpSp>
        <p:nvGrpSpPr>
          <p:cNvPr name="Group 9" id="9"/>
          <p:cNvGrpSpPr/>
          <p:nvPr/>
        </p:nvGrpSpPr>
        <p:grpSpPr>
          <a:xfrm rot="0">
            <a:off x="1026504" y="1028700"/>
            <a:ext cx="16230600" cy="8229600"/>
            <a:chOff x="0" y="0"/>
            <a:chExt cx="4274726" cy="2167467"/>
          </a:xfrm>
        </p:grpSpPr>
        <p:sp>
          <p:nvSpPr>
            <p:cNvPr name="Freeform 10" id="10"/>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E3A6A8"/>
            </a:solidFill>
            <a:ln w="38100" cap="rnd">
              <a:solidFill>
                <a:srgbClr val="A6A6A6"/>
              </a:solidFill>
              <a:prstDash val="solid"/>
              <a:round/>
            </a:ln>
          </p:spPr>
        </p:sp>
        <p:sp>
          <p:nvSpPr>
            <p:cNvPr name="TextBox 11" id="11"/>
            <p:cNvSpPr txBox="true"/>
            <p:nvPr/>
          </p:nvSpPr>
          <p:spPr>
            <a:xfrm>
              <a:off x="0" y="-57150"/>
              <a:ext cx="4274726" cy="2224617"/>
            </a:xfrm>
            <a:prstGeom prst="rect">
              <a:avLst/>
            </a:prstGeom>
          </p:spPr>
          <p:txBody>
            <a:bodyPr anchor="ctr" rtlCol="false" tIns="50800" lIns="50800" bIns="50800" rIns="50800"/>
            <a:lstStyle/>
            <a:p>
              <a:pPr algn="ctr">
                <a:lnSpc>
                  <a:spcPts val="2659"/>
                </a:lnSpc>
                <a:spcBef>
                  <a:spcPct val="0"/>
                </a:spcBef>
              </a:pPr>
            </a:p>
          </p:txBody>
        </p:sp>
      </p:grpSp>
      <p:sp>
        <p:nvSpPr>
          <p:cNvPr name="Freeform 12" id="12"/>
          <p:cNvSpPr/>
          <p:nvPr/>
        </p:nvSpPr>
        <p:spPr>
          <a:xfrm flipH="false" flipV="false" rot="472477">
            <a:off x="15630383" y="47750"/>
            <a:ext cx="822623" cy="1824365"/>
          </a:xfrm>
          <a:custGeom>
            <a:avLst/>
            <a:gdLst/>
            <a:ahLst/>
            <a:cxnLst/>
            <a:rect r="r" b="b" t="t" l="l"/>
            <a:pathLst>
              <a:path h="1824365" w="822623">
                <a:moveTo>
                  <a:pt x="0" y="0"/>
                </a:moveTo>
                <a:lnTo>
                  <a:pt x="822622" y="0"/>
                </a:lnTo>
                <a:lnTo>
                  <a:pt x="822622" y="1824365"/>
                </a:lnTo>
                <a:lnTo>
                  <a:pt x="0" y="18243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2101557" y="1578578"/>
            <a:ext cx="14084886" cy="131445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000000"/>
                </a:solidFill>
                <a:latin typeface="Bryndan Write"/>
                <a:ea typeface="Bryndan Write"/>
                <a:cs typeface="Bryndan Write"/>
                <a:sym typeface="Bryndan Write"/>
              </a:rPr>
              <a:t>Program Types</a:t>
            </a:r>
          </a:p>
        </p:txBody>
      </p:sp>
      <p:sp>
        <p:nvSpPr>
          <p:cNvPr name="TextBox 14" id="14"/>
          <p:cNvSpPr txBox="true"/>
          <p:nvPr/>
        </p:nvSpPr>
        <p:spPr>
          <a:xfrm rot="0">
            <a:off x="2101557" y="4808843"/>
            <a:ext cx="6681723" cy="4004310"/>
          </a:xfrm>
          <a:prstGeom prst="rect">
            <a:avLst/>
          </a:prstGeom>
        </p:spPr>
        <p:txBody>
          <a:bodyPr anchor="t" rtlCol="false" tIns="0" lIns="0" bIns="0" rIns="0">
            <a:spAutoFit/>
          </a:bodyPr>
          <a:lstStyle/>
          <a:p>
            <a:pPr algn="l" marL="518158" indent="-259079" lvl="1">
              <a:lnSpc>
                <a:spcPts val="3599"/>
              </a:lnSpc>
              <a:buFont typeface="Arial"/>
              <a:buChar char="•"/>
            </a:pPr>
            <a:r>
              <a:rPr lang="en-US" sz="2399">
                <a:solidFill>
                  <a:srgbClr val="000000"/>
                </a:solidFill>
                <a:latin typeface="Gloria Hallelujah"/>
                <a:ea typeface="Gloria Hallelujah"/>
                <a:cs typeface="Gloria Hallelujah"/>
                <a:sym typeface="Gloria Hallelujah"/>
              </a:rPr>
              <a:t>Residence Welcome on September 1st</a:t>
            </a:r>
          </a:p>
          <a:p>
            <a:pPr algn="l" marL="518158" indent="-259079" lvl="1">
              <a:lnSpc>
                <a:spcPts val="3599"/>
              </a:lnSpc>
              <a:buFont typeface="Arial"/>
              <a:buChar char="•"/>
            </a:pPr>
            <a:r>
              <a:rPr lang="en-US" sz="2399">
                <a:solidFill>
                  <a:srgbClr val="000000"/>
                </a:solidFill>
                <a:latin typeface="Gloria Hallelujah"/>
                <a:ea typeface="Gloria Hallelujah"/>
                <a:cs typeface="Gloria Hallelujah"/>
                <a:sym typeface="Gloria Hallelujah"/>
              </a:rPr>
              <a:t>One progr</a:t>
            </a:r>
            <a:r>
              <a:rPr lang="en-US" sz="2399">
                <a:solidFill>
                  <a:srgbClr val="000000"/>
                </a:solidFill>
                <a:latin typeface="Gloria Hallelujah"/>
                <a:ea typeface="Gloria Hallelujah"/>
                <a:cs typeface="Gloria Hallelujah"/>
                <a:sym typeface="Gloria Hallelujah"/>
              </a:rPr>
              <a:t>am in the first week of September (assigned to groups of RAs and pre-planned by summer RAs)</a:t>
            </a:r>
          </a:p>
          <a:p>
            <a:pPr algn="l" marL="518158" indent="-259079" lvl="1">
              <a:lnSpc>
                <a:spcPts val="3599"/>
              </a:lnSpc>
              <a:buFont typeface="Arial"/>
              <a:buChar char="•"/>
            </a:pPr>
            <a:r>
              <a:rPr lang="en-US" sz="2399">
                <a:solidFill>
                  <a:srgbClr val="000000"/>
                </a:solidFill>
                <a:latin typeface="Gloria Hallelujah"/>
                <a:ea typeface="Gloria Hallelujah"/>
                <a:cs typeface="Gloria Hallelujah"/>
                <a:sym typeface="Gloria Hallelujah"/>
              </a:rPr>
              <a:t>One welcome back event for your community in January</a:t>
            </a:r>
          </a:p>
          <a:p>
            <a:pPr algn="l" marL="518158" indent="-259079" lvl="1">
              <a:lnSpc>
                <a:spcPts val="3599"/>
              </a:lnSpc>
              <a:buFont typeface="Arial"/>
              <a:buChar char="•"/>
            </a:pPr>
            <a:r>
              <a:rPr lang="en-US" sz="2399">
                <a:solidFill>
                  <a:srgbClr val="000000"/>
                </a:solidFill>
                <a:latin typeface="Gloria Hallelujah"/>
                <a:ea typeface="Gloria Hallelujah"/>
                <a:cs typeface="Gloria Hallelujah"/>
                <a:sym typeface="Gloria Hallelujah"/>
              </a:rPr>
              <a:t>Like a social program, but defined as orientation because of time of year</a:t>
            </a:r>
          </a:p>
          <a:p>
            <a:pPr algn="l">
              <a:lnSpc>
                <a:spcPts val="3599"/>
              </a:lnSpc>
            </a:pPr>
          </a:p>
        </p:txBody>
      </p:sp>
      <p:sp>
        <p:nvSpPr>
          <p:cNvPr name="TextBox 15" id="15"/>
          <p:cNvSpPr txBox="true"/>
          <p:nvPr/>
        </p:nvSpPr>
        <p:spPr>
          <a:xfrm rot="0">
            <a:off x="9816981" y="4664365"/>
            <a:ext cx="7221372" cy="4636770"/>
          </a:xfrm>
          <a:prstGeom prst="rect">
            <a:avLst/>
          </a:prstGeom>
        </p:spPr>
        <p:txBody>
          <a:bodyPr anchor="t" rtlCol="false" tIns="0" lIns="0" bIns="0" rIns="0">
            <a:spAutoFit/>
          </a:bodyPr>
          <a:lstStyle/>
          <a:p>
            <a:pPr algn="l" marL="474981" indent="-237491" lvl="1">
              <a:lnSpc>
                <a:spcPts val="3300"/>
              </a:lnSpc>
              <a:buFont typeface="Arial"/>
              <a:buChar char="•"/>
            </a:pPr>
            <a:r>
              <a:rPr lang="en-US" sz="2200">
                <a:solidFill>
                  <a:srgbClr val="000000"/>
                </a:solidFill>
                <a:latin typeface="Gloria Hallelujah"/>
                <a:ea typeface="Gloria Hallelujah"/>
                <a:cs typeface="Gloria Hallelujah"/>
                <a:sym typeface="Gloria Hallelujah"/>
              </a:rPr>
              <a:t>Small teams will split between Halloween and St. Patrick’s Day</a:t>
            </a:r>
          </a:p>
          <a:p>
            <a:pPr algn="l" marL="474981" indent="-237491" lvl="1">
              <a:lnSpc>
                <a:spcPts val="3300"/>
              </a:lnSpc>
              <a:buFont typeface="Arial"/>
              <a:buChar char="•"/>
            </a:pPr>
            <a:r>
              <a:rPr lang="en-US" sz="2200">
                <a:solidFill>
                  <a:srgbClr val="000000"/>
                </a:solidFill>
                <a:latin typeface="Gloria Hallelujah"/>
                <a:ea typeface="Gloria Hallelujah"/>
                <a:cs typeface="Gloria Hallelujah"/>
                <a:sym typeface="Gloria Hallelujah"/>
              </a:rPr>
              <a:t>RAs will be</a:t>
            </a:r>
            <a:r>
              <a:rPr lang="en-US" sz="2200">
                <a:solidFill>
                  <a:srgbClr val="000000"/>
                </a:solidFill>
                <a:latin typeface="Gloria Hallelujah"/>
                <a:ea typeface="Gloria Hallelujah"/>
                <a:cs typeface="Gloria Hallelujah"/>
                <a:sym typeface="Gloria Hallelujah"/>
              </a:rPr>
              <a:t> present in their community on a night determined by the RLMs, which is not always the actual holiday</a:t>
            </a:r>
          </a:p>
          <a:p>
            <a:pPr algn="l" marL="474981" indent="-237491" lvl="1">
              <a:lnSpc>
                <a:spcPts val="3300"/>
              </a:lnSpc>
              <a:buFont typeface="Arial"/>
              <a:buChar char="•"/>
            </a:pPr>
            <a:r>
              <a:rPr lang="en-US" sz="2200">
                <a:solidFill>
                  <a:srgbClr val="000000"/>
                </a:solidFill>
                <a:latin typeface="Gloria Hallelujah"/>
                <a:ea typeface="Gloria Hallelujah"/>
                <a:cs typeface="Gloria Hallelujah"/>
                <a:sym typeface="Gloria Hallelujah"/>
              </a:rPr>
              <a:t>RAs will plan one of two event types:</a:t>
            </a:r>
          </a:p>
          <a:p>
            <a:pPr algn="l" marL="474981" indent="-237491" lvl="1">
              <a:lnSpc>
                <a:spcPts val="3300"/>
              </a:lnSpc>
              <a:buFont typeface="Arial"/>
              <a:buChar char="•"/>
            </a:pPr>
            <a:r>
              <a:rPr lang="en-US" sz="2200">
                <a:solidFill>
                  <a:srgbClr val="000000"/>
                </a:solidFill>
                <a:latin typeface="Gloria Hallelujah"/>
                <a:ea typeface="Gloria Hallelujah"/>
                <a:cs typeface="Gloria Hallelujah"/>
                <a:sym typeface="Gloria Hallelujah"/>
              </a:rPr>
              <a:t>Carb loader events for residents headed to or coming from a party</a:t>
            </a:r>
          </a:p>
          <a:p>
            <a:pPr algn="l" marL="474981" indent="-237491" lvl="1">
              <a:lnSpc>
                <a:spcPts val="3300"/>
              </a:lnSpc>
              <a:buFont typeface="Arial"/>
              <a:buChar char="•"/>
            </a:pPr>
            <a:r>
              <a:rPr lang="en-US" sz="2200">
                <a:solidFill>
                  <a:srgbClr val="000000"/>
                </a:solidFill>
                <a:latin typeface="Gloria Hallelujah"/>
                <a:ea typeface="Gloria Hallelujah"/>
                <a:cs typeface="Gloria Hallelujah"/>
                <a:sym typeface="Gloria Hallelujah"/>
              </a:rPr>
              <a:t>Event</a:t>
            </a:r>
            <a:r>
              <a:rPr lang="en-US" sz="2200">
                <a:solidFill>
                  <a:srgbClr val="000000"/>
                </a:solidFill>
                <a:latin typeface="Gloria Hallelujah"/>
                <a:ea typeface="Gloria Hallelujah"/>
                <a:cs typeface="Gloria Hallelujah"/>
                <a:sym typeface="Gloria Hallelujah"/>
              </a:rPr>
              <a:t>s that give residents something to do outside of going to a party</a:t>
            </a:r>
          </a:p>
          <a:p>
            <a:pPr algn="l">
              <a:lnSpc>
                <a:spcPts val="3600"/>
              </a:lnSpc>
            </a:pPr>
          </a:p>
        </p:txBody>
      </p:sp>
      <p:sp>
        <p:nvSpPr>
          <p:cNvPr name="TextBox 16" id="16"/>
          <p:cNvSpPr txBox="true"/>
          <p:nvPr/>
        </p:nvSpPr>
        <p:spPr>
          <a:xfrm rot="0">
            <a:off x="1028700" y="3749965"/>
            <a:ext cx="7471848" cy="990600"/>
          </a:xfrm>
          <a:prstGeom prst="rect">
            <a:avLst/>
          </a:prstGeom>
        </p:spPr>
        <p:txBody>
          <a:bodyPr anchor="t" rtlCol="false" tIns="0" lIns="0" bIns="0" rIns="0">
            <a:spAutoFit/>
          </a:bodyPr>
          <a:lstStyle/>
          <a:p>
            <a:pPr algn="l" marL="1295400" indent="-647700" lvl="1">
              <a:lnSpc>
                <a:spcPts val="7200"/>
              </a:lnSpc>
              <a:buFont typeface="Arial"/>
              <a:buChar char="•"/>
            </a:pPr>
            <a:r>
              <a:rPr lang="en-US" sz="6000">
                <a:solidFill>
                  <a:srgbClr val="000000"/>
                </a:solidFill>
                <a:latin typeface="Bryndan Write"/>
                <a:ea typeface="Bryndan Write"/>
                <a:cs typeface="Bryndan Write"/>
                <a:sym typeface="Bryndan Write"/>
              </a:rPr>
              <a:t>Orientation</a:t>
            </a:r>
          </a:p>
        </p:txBody>
      </p:sp>
      <p:sp>
        <p:nvSpPr>
          <p:cNvPr name="TextBox 17" id="17"/>
          <p:cNvSpPr txBox="true"/>
          <p:nvPr/>
        </p:nvSpPr>
        <p:spPr>
          <a:xfrm rot="0">
            <a:off x="8500548" y="3749965"/>
            <a:ext cx="7471848" cy="990600"/>
          </a:xfrm>
          <a:prstGeom prst="rect">
            <a:avLst/>
          </a:prstGeom>
        </p:spPr>
        <p:txBody>
          <a:bodyPr anchor="t" rtlCol="false" tIns="0" lIns="0" bIns="0" rIns="0">
            <a:spAutoFit/>
          </a:bodyPr>
          <a:lstStyle/>
          <a:p>
            <a:pPr algn="l" marL="1295400" indent="-647700" lvl="1">
              <a:lnSpc>
                <a:spcPts val="7200"/>
              </a:lnSpc>
              <a:buFont typeface="Arial"/>
              <a:buChar char="•"/>
            </a:pPr>
            <a:r>
              <a:rPr lang="en-US" sz="6000">
                <a:solidFill>
                  <a:srgbClr val="000000"/>
                </a:solidFill>
                <a:latin typeface="Bryndan Write"/>
                <a:ea typeface="Bryndan Write"/>
                <a:cs typeface="Bryndan Write"/>
                <a:sym typeface="Bryndan Write"/>
              </a:rPr>
              <a:t>Seasonal</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333" r="0" b="-3333"/>
            </a:stretch>
          </a:blipFill>
        </p:spPr>
      </p:sp>
      <p:sp>
        <p:nvSpPr>
          <p:cNvPr name="Freeform 3" id="3"/>
          <p:cNvSpPr/>
          <p:nvPr/>
        </p:nvSpPr>
        <p:spPr>
          <a:xfrm flipH="false" flipV="false" rot="0">
            <a:off x="2698846" y="9239250"/>
            <a:ext cx="13298552" cy="1196870"/>
          </a:xfrm>
          <a:custGeom>
            <a:avLst/>
            <a:gdLst/>
            <a:ahLst/>
            <a:cxnLst/>
            <a:rect r="r" b="b" t="t" l="l"/>
            <a:pathLst>
              <a:path h="1196870" w="13298552">
                <a:moveTo>
                  <a:pt x="0" y="0"/>
                </a:moveTo>
                <a:lnTo>
                  <a:pt x="13298551" y="0"/>
                </a:lnTo>
                <a:lnTo>
                  <a:pt x="13298551" y="1196870"/>
                </a:lnTo>
                <a:lnTo>
                  <a:pt x="0" y="1196870"/>
                </a:lnTo>
                <a:lnTo>
                  <a:pt x="0" y="0"/>
                </a:lnTo>
                <a:close/>
              </a:path>
            </a:pathLst>
          </a:custGeom>
          <a:blipFill>
            <a:blip r:embed="rId3"/>
            <a:stretch>
              <a:fillRect l="0" t="0" r="0" b="0"/>
            </a:stretch>
          </a:blipFill>
        </p:spPr>
      </p:sp>
      <p:sp>
        <p:nvSpPr>
          <p:cNvPr name="Freeform 4" id="4"/>
          <p:cNvSpPr/>
          <p:nvPr/>
        </p:nvSpPr>
        <p:spPr>
          <a:xfrm flipH="false" flipV="false" rot="581072">
            <a:off x="15539908" y="7294587"/>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4"/>
            <a:stretch>
              <a:fillRect l="0" t="0" r="0" b="0"/>
            </a:stretch>
          </a:blipFill>
        </p:spPr>
      </p:sp>
      <p:sp>
        <p:nvSpPr>
          <p:cNvPr name="Freeform 5" id="5"/>
          <p:cNvSpPr/>
          <p:nvPr/>
        </p:nvSpPr>
        <p:spPr>
          <a:xfrm flipH="false" flipV="false" rot="-3105018">
            <a:off x="13082135" y="8356495"/>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4"/>
            <a:stretch>
              <a:fillRect l="0" t="0" r="0" b="0"/>
            </a:stretch>
          </a:blipFill>
        </p:spPr>
      </p:sp>
      <p:sp>
        <p:nvSpPr>
          <p:cNvPr name="Freeform 6" id="6"/>
          <p:cNvSpPr/>
          <p:nvPr/>
        </p:nvSpPr>
        <p:spPr>
          <a:xfrm flipH="false" flipV="false" rot="0">
            <a:off x="-307105" y="6283301"/>
            <a:ext cx="4543877" cy="4305324"/>
          </a:xfrm>
          <a:custGeom>
            <a:avLst/>
            <a:gdLst/>
            <a:ahLst/>
            <a:cxnLst/>
            <a:rect r="r" b="b" t="t" l="l"/>
            <a:pathLst>
              <a:path h="4305324" w="4543877">
                <a:moveTo>
                  <a:pt x="0" y="0"/>
                </a:moveTo>
                <a:lnTo>
                  <a:pt x="4543877" y="0"/>
                </a:lnTo>
                <a:lnTo>
                  <a:pt x="4543877" y="4305324"/>
                </a:lnTo>
                <a:lnTo>
                  <a:pt x="0" y="430532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true" flipV="false" rot="-10218927">
            <a:off x="-49247" y="-285053"/>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sp>
        <p:nvSpPr>
          <p:cNvPr name="Freeform 8" id="8"/>
          <p:cNvSpPr/>
          <p:nvPr/>
        </p:nvSpPr>
        <p:spPr>
          <a:xfrm flipH="true" flipV="false" rot="7694981">
            <a:off x="2408526" y="-1346961"/>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grpSp>
        <p:nvGrpSpPr>
          <p:cNvPr name="Group 9" id="9"/>
          <p:cNvGrpSpPr/>
          <p:nvPr/>
        </p:nvGrpSpPr>
        <p:grpSpPr>
          <a:xfrm rot="0">
            <a:off x="1026504" y="1028700"/>
            <a:ext cx="16230600" cy="8229600"/>
            <a:chOff x="0" y="0"/>
            <a:chExt cx="4274726" cy="2167467"/>
          </a:xfrm>
        </p:grpSpPr>
        <p:sp>
          <p:nvSpPr>
            <p:cNvPr name="Freeform 10" id="10"/>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E3A6A8"/>
            </a:solidFill>
            <a:ln w="38100" cap="rnd">
              <a:solidFill>
                <a:srgbClr val="A6A6A6"/>
              </a:solidFill>
              <a:prstDash val="solid"/>
              <a:round/>
            </a:ln>
          </p:spPr>
        </p:sp>
        <p:sp>
          <p:nvSpPr>
            <p:cNvPr name="TextBox 11" id="11"/>
            <p:cNvSpPr txBox="true"/>
            <p:nvPr/>
          </p:nvSpPr>
          <p:spPr>
            <a:xfrm>
              <a:off x="0" y="-57150"/>
              <a:ext cx="4274726" cy="2224617"/>
            </a:xfrm>
            <a:prstGeom prst="rect">
              <a:avLst/>
            </a:prstGeom>
          </p:spPr>
          <p:txBody>
            <a:bodyPr anchor="ctr" rtlCol="false" tIns="50800" lIns="50800" bIns="50800" rIns="50800"/>
            <a:lstStyle/>
            <a:p>
              <a:pPr algn="ctr">
                <a:lnSpc>
                  <a:spcPts val="2659"/>
                </a:lnSpc>
                <a:spcBef>
                  <a:spcPct val="0"/>
                </a:spcBef>
              </a:pPr>
            </a:p>
          </p:txBody>
        </p:sp>
      </p:grpSp>
      <p:sp>
        <p:nvSpPr>
          <p:cNvPr name="Freeform 12" id="12"/>
          <p:cNvSpPr/>
          <p:nvPr/>
        </p:nvSpPr>
        <p:spPr>
          <a:xfrm flipH="false" flipV="false" rot="472477">
            <a:off x="15630383" y="47750"/>
            <a:ext cx="822623" cy="1824365"/>
          </a:xfrm>
          <a:custGeom>
            <a:avLst/>
            <a:gdLst/>
            <a:ahLst/>
            <a:cxnLst/>
            <a:rect r="r" b="b" t="t" l="l"/>
            <a:pathLst>
              <a:path h="1824365" w="822623">
                <a:moveTo>
                  <a:pt x="0" y="0"/>
                </a:moveTo>
                <a:lnTo>
                  <a:pt x="822622" y="0"/>
                </a:lnTo>
                <a:lnTo>
                  <a:pt x="822622" y="1824365"/>
                </a:lnTo>
                <a:lnTo>
                  <a:pt x="0" y="18243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5400000">
            <a:off x="2793139" y="3232630"/>
            <a:ext cx="5912757" cy="6101344"/>
          </a:xfrm>
          <a:custGeom>
            <a:avLst/>
            <a:gdLst/>
            <a:ahLst/>
            <a:cxnLst/>
            <a:rect r="r" b="b" t="t" l="l"/>
            <a:pathLst>
              <a:path h="6101344" w="5912757">
                <a:moveTo>
                  <a:pt x="0" y="0"/>
                </a:moveTo>
                <a:lnTo>
                  <a:pt x="5912757" y="0"/>
                </a:lnTo>
                <a:lnTo>
                  <a:pt x="5912757" y="6101343"/>
                </a:lnTo>
                <a:lnTo>
                  <a:pt x="0" y="610134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4" id="14"/>
          <p:cNvSpPr txBox="true"/>
          <p:nvPr/>
        </p:nvSpPr>
        <p:spPr>
          <a:xfrm rot="0">
            <a:off x="2099361" y="1824615"/>
            <a:ext cx="14084886" cy="131445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000000"/>
                </a:solidFill>
                <a:latin typeface="Bryndan Write"/>
                <a:ea typeface="Bryndan Write"/>
                <a:cs typeface="Bryndan Write"/>
                <a:sym typeface="Bryndan Write"/>
              </a:rPr>
              <a:t>Large Scale Programs</a:t>
            </a:r>
          </a:p>
        </p:txBody>
      </p:sp>
      <p:sp>
        <p:nvSpPr>
          <p:cNvPr name="Freeform 15" id="15"/>
          <p:cNvSpPr/>
          <p:nvPr/>
        </p:nvSpPr>
        <p:spPr>
          <a:xfrm flipH="false" flipV="false" rot="-5400000">
            <a:off x="10034644" y="3232200"/>
            <a:ext cx="5912757" cy="6101344"/>
          </a:xfrm>
          <a:custGeom>
            <a:avLst/>
            <a:gdLst/>
            <a:ahLst/>
            <a:cxnLst/>
            <a:rect r="r" b="b" t="t" l="l"/>
            <a:pathLst>
              <a:path h="6101344" w="5912757">
                <a:moveTo>
                  <a:pt x="0" y="0"/>
                </a:moveTo>
                <a:lnTo>
                  <a:pt x="5912757" y="0"/>
                </a:lnTo>
                <a:lnTo>
                  <a:pt x="5912757" y="6101343"/>
                </a:lnTo>
                <a:lnTo>
                  <a:pt x="0" y="610134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6" id="16"/>
          <p:cNvSpPr txBox="true"/>
          <p:nvPr/>
        </p:nvSpPr>
        <p:spPr>
          <a:xfrm rot="0">
            <a:off x="3077613" y="4645595"/>
            <a:ext cx="5343808" cy="3512185"/>
          </a:xfrm>
          <a:prstGeom prst="rect">
            <a:avLst/>
          </a:prstGeom>
        </p:spPr>
        <p:txBody>
          <a:bodyPr anchor="t" rtlCol="false" tIns="0" lIns="0" bIns="0" rIns="0">
            <a:spAutoFit/>
          </a:bodyPr>
          <a:lstStyle/>
          <a:p>
            <a:pPr algn="l">
              <a:lnSpc>
                <a:spcPts val="3079"/>
              </a:lnSpc>
            </a:pPr>
            <a:r>
              <a:rPr lang="en-US" sz="2799">
                <a:solidFill>
                  <a:srgbClr val="000000"/>
                </a:solidFill>
                <a:latin typeface="Gloria Hallelujah"/>
                <a:ea typeface="Gloria Hallelujah"/>
                <a:cs typeface="Gloria Hallelujah"/>
                <a:sym typeface="Gloria Hallelujah"/>
              </a:rPr>
              <a:t>Programs for the whole residence community. Typically include celebrations for various holidays, LLC-related events, and educational programs. When large-scales are happening, the RAs organizing the program will ask for volunteers</a:t>
            </a:r>
          </a:p>
        </p:txBody>
      </p:sp>
      <p:sp>
        <p:nvSpPr>
          <p:cNvPr name="TextBox 17" id="17"/>
          <p:cNvSpPr txBox="true"/>
          <p:nvPr/>
        </p:nvSpPr>
        <p:spPr>
          <a:xfrm rot="0">
            <a:off x="10491354" y="4881069"/>
            <a:ext cx="5216939" cy="3121660"/>
          </a:xfrm>
          <a:prstGeom prst="rect">
            <a:avLst/>
          </a:prstGeom>
        </p:spPr>
        <p:txBody>
          <a:bodyPr anchor="t" rtlCol="false" tIns="0" lIns="0" bIns="0" rIns="0">
            <a:spAutoFit/>
          </a:bodyPr>
          <a:lstStyle/>
          <a:p>
            <a:pPr algn="l">
              <a:lnSpc>
                <a:spcPts val="3079"/>
              </a:lnSpc>
            </a:pPr>
            <a:r>
              <a:rPr lang="en-US" sz="2799">
                <a:solidFill>
                  <a:srgbClr val="000000"/>
                </a:solidFill>
                <a:latin typeface="Gloria Hallelujah"/>
                <a:ea typeface="Gloria Hallelujah"/>
                <a:cs typeface="Gloria Hallelujah"/>
                <a:sym typeface="Gloria Hallelujah"/>
              </a:rPr>
              <a:t>Each RA will help with 3 large-scales per year. If you have an idea for a large-scale program, you can suggest it to your RLM. All large-scales need RLM approval and will have a PRA point-person.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333" r="0" b="-3333"/>
            </a:stretch>
          </a:blipFill>
        </p:spPr>
      </p:sp>
      <p:sp>
        <p:nvSpPr>
          <p:cNvPr name="Freeform 3" id="3"/>
          <p:cNvSpPr/>
          <p:nvPr/>
        </p:nvSpPr>
        <p:spPr>
          <a:xfrm flipH="false" flipV="false" rot="0">
            <a:off x="2698846" y="9239250"/>
            <a:ext cx="13298552" cy="1196870"/>
          </a:xfrm>
          <a:custGeom>
            <a:avLst/>
            <a:gdLst/>
            <a:ahLst/>
            <a:cxnLst/>
            <a:rect r="r" b="b" t="t" l="l"/>
            <a:pathLst>
              <a:path h="1196870" w="13298552">
                <a:moveTo>
                  <a:pt x="0" y="0"/>
                </a:moveTo>
                <a:lnTo>
                  <a:pt x="13298551" y="0"/>
                </a:lnTo>
                <a:lnTo>
                  <a:pt x="13298551" y="1196870"/>
                </a:lnTo>
                <a:lnTo>
                  <a:pt x="0" y="1196870"/>
                </a:lnTo>
                <a:lnTo>
                  <a:pt x="0" y="0"/>
                </a:lnTo>
                <a:close/>
              </a:path>
            </a:pathLst>
          </a:custGeom>
          <a:blipFill>
            <a:blip r:embed="rId3"/>
            <a:stretch>
              <a:fillRect l="0" t="0" r="0" b="0"/>
            </a:stretch>
          </a:blipFill>
        </p:spPr>
      </p:sp>
      <p:sp>
        <p:nvSpPr>
          <p:cNvPr name="Freeform 4" id="4"/>
          <p:cNvSpPr/>
          <p:nvPr/>
        </p:nvSpPr>
        <p:spPr>
          <a:xfrm flipH="false" flipV="false" rot="581072">
            <a:off x="15539908" y="7294587"/>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4"/>
            <a:stretch>
              <a:fillRect l="0" t="0" r="0" b="0"/>
            </a:stretch>
          </a:blipFill>
        </p:spPr>
      </p:sp>
      <p:sp>
        <p:nvSpPr>
          <p:cNvPr name="Freeform 5" id="5"/>
          <p:cNvSpPr/>
          <p:nvPr/>
        </p:nvSpPr>
        <p:spPr>
          <a:xfrm flipH="false" flipV="false" rot="-3105018">
            <a:off x="13082135" y="8356495"/>
            <a:ext cx="2490234" cy="3276624"/>
          </a:xfrm>
          <a:custGeom>
            <a:avLst/>
            <a:gdLst/>
            <a:ahLst/>
            <a:cxnLst/>
            <a:rect r="r" b="b" t="t" l="l"/>
            <a:pathLst>
              <a:path h="3276624" w="2490234">
                <a:moveTo>
                  <a:pt x="0" y="0"/>
                </a:moveTo>
                <a:lnTo>
                  <a:pt x="2490234" y="0"/>
                </a:lnTo>
                <a:lnTo>
                  <a:pt x="2490234" y="3276623"/>
                </a:lnTo>
                <a:lnTo>
                  <a:pt x="0" y="3276623"/>
                </a:lnTo>
                <a:lnTo>
                  <a:pt x="0" y="0"/>
                </a:lnTo>
                <a:close/>
              </a:path>
            </a:pathLst>
          </a:custGeom>
          <a:blipFill>
            <a:blip r:embed="rId4"/>
            <a:stretch>
              <a:fillRect l="0" t="0" r="0" b="0"/>
            </a:stretch>
          </a:blipFill>
        </p:spPr>
      </p:sp>
      <p:sp>
        <p:nvSpPr>
          <p:cNvPr name="Freeform 6" id="6"/>
          <p:cNvSpPr/>
          <p:nvPr/>
        </p:nvSpPr>
        <p:spPr>
          <a:xfrm flipH="false" flipV="false" rot="0">
            <a:off x="-307105" y="6283301"/>
            <a:ext cx="4543877" cy="4305324"/>
          </a:xfrm>
          <a:custGeom>
            <a:avLst/>
            <a:gdLst/>
            <a:ahLst/>
            <a:cxnLst/>
            <a:rect r="r" b="b" t="t" l="l"/>
            <a:pathLst>
              <a:path h="4305324" w="4543877">
                <a:moveTo>
                  <a:pt x="0" y="0"/>
                </a:moveTo>
                <a:lnTo>
                  <a:pt x="4543877" y="0"/>
                </a:lnTo>
                <a:lnTo>
                  <a:pt x="4543877" y="4305324"/>
                </a:lnTo>
                <a:lnTo>
                  <a:pt x="0" y="430532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true" flipV="false" rot="-10218927">
            <a:off x="-49247" y="-285053"/>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sp>
        <p:nvSpPr>
          <p:cNvPr name="Freeform 8" id="8"/>
          <p:cNvSpPr/>
          <p:nvPr/>
        </p:nvSpPr>
        <p:spPr>
          <a:xfrm flipH="true" flipV="false" rot="7694981">
            <a:off x="2408526" y="-1346961"/>
            <a:ext cx="2490234" cy="3276624"/>
          </a:xfrm>
          <a:custGeom>
            <a:avLst/>
            <a:gdLst/>
            <a:ahLst/>
            <a:cxnLst/>
            <a:rect r="r" b="b" t="t" l="l"/>
            <a:pathLst>
              <a:path h="3276624" w="2490234">
                <a:moveTo>
                  <a:pt x="2490234" y="0"/>
                </a:moveTo>
                <a:lnTo>
                  <a:pt x="0" y="0"/>
                </a:lnTo>
                <a:lnTo>
                  <a:pt x="0" y="3276623"/>
                </a:lnTo>
                <a:lnTo>
                  <a:pt x="2490234" y="3276623"/>
                </a:lnTo>
                <a:lnTo>
                  <a:pt x="2490234" y="0"/>
                </a:lnTo>
                <a:close/>
              </a:path>
            </a:pathLst>
          </a:custGeom>
          <a:blipFill>
            <a:blip r:embed="rId4"/>
            <a:stretch>
              <a:fillRect l="0" t="0" r="0" b="0"/>
            </a:stretch>
          </a:blipFill>
        </p:spPr>
      </p:sp>
      <p:grpSp>
        <p:nvGrpSpPr>
          <p:cNvPr name="Group 9" id="9"/>
          <p:cNvGrpSpPr/>
          <p:nvPr/>
        </p:nvGrpSpPr>
        <p:grpSpPr>
          <a:xfrm rot="0">
            <a:off x="891977" y="1028700"/>
            <a:ext cx="16230600" cy="8229600"/>
            <a:chOff x="0" y="0"/>
            <a:chExt cx="4274726" cy="2167467"/>
          </a:xfrm>
        </p:grpSpPr>
        <p:sp>
          <p:nvSpPr>
            <p:cNvPr name="Freeform 10" id="10"/>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E3A6A8"/>
            </a:solidFill>
            <a:ln w="38100" cap="rnd">
              <a:solidFill>
                <a:srgbClr val="A6A6A6"/>
              </a:solidFill>
              <a:prstDash val="solid"/>
              <a:round/>
            </a:ln>
          </p:spPr>
        </p:sp>
        <p:sp>
          <p:nvSpPr>
            <p:cNvPr name="TextBox 11" id="11"/>
            <p:cNvSpPr txBox="true"/>
            <p:nvPr/>
          </p:nvSpPr>
          <p:spPr>
            <a:xfrm>
              <a:off x="0" y="-57150"/>
              <a:ext cx="4274726" cy="2224617"/>
            </a:xfrm>
            <a:prstGeom prst="rect">
              <a:avLst/>
            </a:prstGeom>
          </p:spPr>
          <p:txBody>
            <a:bodyPr anchor="ctr" rtlCol="false" tIns="50800" lIns="50800" bIns="50800" rIns="50800"/>
            <a:lstStyle/>
            <a:p>
              <a:pPr algn="ctr">
                <a:lnSpc>
                  <a:spcPts val="2659"/>
                </a:lnSpc>
                <a:spcBef>
                  <a:spcPct val="0"/>
                </a:spcBef>
              </a:pPr>
            </a:p>
          </p:txBody>
        </p:sp>
      </p:grpSp>
      <p:sp>
        <p:nvSpPr>
          <p:cNvPr name="Freeform 12" id="12"/>
          <p:cNvSpPr/>
          <p:nvPr/>
        </p:nvSpPr>
        <p:spPr>
          <a:xfrm flipH="false" flipV="false" rot="472477">
            <a:off x="15630383" y="47750"/>
            <a:ext cx="822623" cy="1824365"/>
          </a:xfrm>
          <a:custGeom>
            <a:avLst/>
            <a:gdLst/>
            <a:ahLst/>
            <a:cxnLst/>
            <a:rect r="r" b="b" t="t" l="l"/>
            <a:pathLst>
              <a:path h="1824365" w="822623">
                <a:moveTo>
                  <a:pt x="0" y="0"/>
                </a:moveTo>
                <a:lnTo>
                  <a:pt x="822622" y="0"/>
                </a:lnTo>
                <a:lnTo>
                  <a:pt x="822622" y="1824365"/>
                </a:lnTo>
                <a:lnTo>
                  <a:pt x="0" y="18243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2397994" y="1118075"/>
            <a:ext cx="14084886" cy="131445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000000"/>
                </a:solidFill>
                <a:latin typeface="Bryndan Write"/>
                <a:ea typeface="Bryndan Write"/>
                <a:cs typeface="Bryndan Write"/>
                <a:sym typeface="Bryndan Write"/>
              </a:rPr>
              <a:t>Lets Map it Out</a:t>
            </a:r>
          </a:p>
        </p:txBody>
      </p:sp>
      <p:sp>
        <p:nvSpPr>
          <p:cNvPr name="TextBox 14" id="14"/>
          <p:cNvSpPr txBox="true"/>
          <p:nvPr/>
        </p:nvSpPr>
        <p:spPr>
          <a:xfrm rot="0">
            <a:off x="8511975" y="1296108"/>
            <a:ext cx="6997311" cy="1070609"/>
          </a:xfrm>
          <a:prstGeom prst="rect">
            <a:avLst/>
          </a:prstGeom>
        </p:spPr>
        <p:txBody>
          <a:bodyPr anchor="t" rtlCol="false" tIns="0" lIns="0" bIns="0" rIns="0">
            <a:spAutoFit/>
          </a:bodyPr>
          <a:lstStyle/>
          <a:p>
            <a:pPr algn="l" marL="0" indent="0" lvl="0">
              <a:lnSpc>
                <a:spcPts val="2850"/>
              </a:lnSpc>
              <a:spcBef>
                <a:spcPct val="0"/>
              </a:spcBef>
            </a:pPr>
            <a:r>
              <a:rPr lang="en-US" sz="1900">
                <a:solidFill>
                  <a:srgbClr val="000000"/>
                </a:solidFill>
                <a:latin typeface="Gloria Hallelujah"/>
                <a:ea typeface="Gloria Hallelujah"/>
                <a:cs typeface="Gloria Hallelujah"/>
                <a:sym typeface="Gloria Hallelujah"/>
              </a:rPr>
              <a:t>RA Tarreisha made this program plan for the year. Take a look at it, what do you like? What would you do differently?</a:t>
            </a:r>
          </a:p>
        </p:txBody>
      </p:sp>
      <p:graphicFrame>
        <p:nvGraphicFramePr>
          <p:cNvPr name="Table 15" id="15"/>
          <p:cNvGraphicFramePr>
            <a:graphicFrameLocks noGrp="true"/>
          </p:cNvGraphicFramePr>
          <p:nvPr/>
        </p:nvGraphicFramePr>
        <p:xfrm>
          <a:off x="1195870" y="2680175"/>
          <a:ext cx="15877619" cy="6308203"/>
        </p:xfrm>
        <a:graphic>
          <a:graphicData uri="http://schemas.openxmlformats.org/drawingml/2006/table">
            <a:tbl>
              <a:tblPr/>
              <a:tblGrid>
                <a:gridCol w="1984702"/>
                <a:gridCol w="1984702"/>
                <a:gridCol w="1984702"/>
                <a:gridCol w="1984702"/>
                <a:gridCol w="1984702"/>
                <a:gridCol w="1984702"/>
                <a:gridCol w="1984702"/>
                <a:gridCol w="1984702"/>
              </a:tblGrid>
              <a:tr h="768930">
                <a:tc>
                  <a:txBody>
                    <a:bodyPr anchor="t" rtlCol="false"/>
                    <a:lstStyle/>
                    <a:p>
                      <a:pPr algn="ctr">
                        <a:lnSpc>
                          <a:spcPts val="2659"/>
                        </a:lnSpc>
                        <a:defRPr/>
                      </a:pPr>
                      <a:r>
                        <a:rPr lang="en-US" sz="1899" b="true">
                          <a:solidFill>
                            <a:srgbClr val="000000"/>
                          </a:solidFill>
                          <a:latin typeface="Glacial Indifference Bold"/>
                          <a:ea typeface="Glacial Indifference Bold"/>
                          <a:cs typeface="Glacial Indifference Bold"/>
                          <a:sym typeface="Glacial Indifference Bold"/>
                        </a:rPr>
                        <a:t>September</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FCA94"/>
                    </a:solidFill>
                  </a:tcPr>
                </a:tc>
                <a:tc>
                  <a:txBody>
                    <a:bodyPr anchor="t" rtlCol="false"/>
                    <a:lstStyle/>
                    <a:p>
                      <a:pPr algn="ctr">
                        <a:lnSpc>
                          <a:spcPts val="2659"/>
                        </a:lnSpc>
                        <a:defRPr/>
                      </a:pPr>
                      <a:r>
                        <a:rPr lang="en-US" sz="1899" b="true">
                          <a:solidFill>
                            <a:srgbClr val="000000"/>
                          </a:solidFill>
                          <a:latin typeface="Glacial Indifference Bold"/>
                          <a:ea typeface="Glacial Indifference Bold"/>
                          <a:cs typeface="Glacial Indifference Bold"/>
                          <a:sym typeface="Glacial Indifference Bold"/>
                        </a:rPr>
                        <a:t>October</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FCA94"/>
                    </a:solidFill>
                  </a:tcPr>
                </a:tc>
                <a:tc>
                  <a:txBody>
                    <a:bodyPr anchor="t" rtlCol="false"/>
                    <a:lstStyle/>
                    <a:p>
                      <a:pPr algn="ctr">
                        <a:lnSpc>
                          <a:spcPts val="2659"/>
                        </a:lnSpc>
                        <a:defRPr/>
                      </a:pPr>
                      <a:r>
                        <a:rPr lang="en-US" sz="1899" b="true">
                          <a:solidFill>
                            <a:srgbClr val="000000"/>
                          </a:solidFill>
                          <a:latin typeface="Glacial Indifference Bold"/>
                          <a:ea typeface="Glacial Indifference Bold"/>
                          <a:cs typeface="Glacial Indifference Bold"/>
                          <a:sym typeface="Glacial Indifference Bold"/>
                        </a:rPr>
                        <a:t>November</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FCA94"/>
                    </a:solidFill>
                  </a:tcPr>
                </a:tc>
                <a:tc>
                  <a:txBody>
                    <a:bodyPr anchor="t" rtlCol="false"/>
                    <a:lstStyle/>
                    <a:p>
                      <a:pPr algn="ctr">
                        <a:lnSpc>
                          <a:spcPts val="2659"/>
                        </a:lnSpc>
                        <a:defRPr/>
                      </a:pPr>
                      <a:r>
                        <a:rPr lang="en-US" sz="1899" b="true">
                          <a:solidFill>
                            <a:srgbClr val="000000"/>
                          </a:solidFill>
                          <a:latin typeface="Glacial Indifference Bold"/>
                          <a:ea typeface="Glacial Indifference Bold"/>
                          <a:cs typeface="Glacial Indifference Bold"/>
                          <a:sym typeface="Glacial Indifference Bold"/>
                        </a:rPr>
                        <a:t>December</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FCA94"/>
                    </a:solidFill>
                  </a:tcPr>
                </a:tc>
                <a:tc>
                  <a:txBody>
                    <a:bodyPr anchor="t" rtlCol="false"/>
                    <a:lstStyle/>
                    <a:p>
                      <a:pPr algn="ctr">
                        <a:lnSpc>
                          <a:spcPts val="2659"/>
                        </a:lnSpc>
                        <a:defRPr/>
                      </a:pPr>
                      <a:r>
                        <a:rPr lang="en-US" sz="1899" b="true">
                          <a:solidFill>
                            <a:srgbClr val="000000"/>
                          </a:solidFill>
                          <a:latin typeface="Glacial Indifference Bold"/>
                          <a:ea typeface="Glacial Indifference Bold"/>
                          <a:cs typeface="Glacial Indifference Bold"/>
                          <a:sym typeface="Glacial Indifference Bold"/>
                        </a:rPr>
                        <a:t>January</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D2D9FF"/>
                    </a:solidFill>
                  </a:tcPr>
                </a:tc>
                <a:tc>
                  <a:txBody>
                    <a:bodyPr anchor="t" rtlCol="false"/>
                    <a:lstStyle/>
                    <a:p>
                      <a:pPr algn="ctr">
                        <a:lnSpc>
                          <a:spcPts val="2659"/>
                        </a:lnSpc>
                        <a:defRPr/>
                      </a:pPr>
                      <a:r>
                        <a:rPr lang="en-US" sz="1899" b="true">
                          <a:solidFill>
                            <a:srgbClr val="000000"/>
                          </a:solidFill>
                          <a:latin typeface="Glacial Indifference Bold"/>
                          <a:ea typeface="Glacial Indifference Bold"/>
                          <a:cs typeface="Glacial Indifference Bold"/>
                          <a:sym typeface="Glacial Indifference Bold"/>
                        </a:rPr>
                        <a:t>February</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D2D9FF"/>
                    </a:solidFill>
                  </a:tcPr>
                </a:tc>
                <a:tc>
                  <a:txBody>
                    <a:bodyPr anchor="t" rtlCol="false"/>
                    <a:lstStyle/>
                    <a:p>
                      <a:pPr algn="ctr">
                        <a:lnSpc>
                          <a:spcPts val="2659"/>
                        </a:lnSpc>
                        <a:defRPr/>
                      </a:pPr>
                      <a:r>
                        <a:rPr lang="en-US" sz="1899" b="true">
                          <a:solidFill>
                            <a:srgbClr val="000000"/>
                          </a:solidFill>
                          <a:latin typeface="Glacial Indifference Bold"/>
                          <a:ea typeface="Glacial Indifference Bold"/>
                          <a:cs typeface="Glacial Indifference Bold"/>
                          <a:sym typeface="Glacial Indifference Bold"/>
                        </a:rPr>
                        <a:t>March</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D2D9FF"/>
                    </a:solidFill>
                  </a:tcPr>
                </a:tc>
                <a:tc>
                  <a:txBody>
                    <a:bodyPr anchor="t" rtlCol="false"/>
                    <a:lstStyle/>
                    <a:p>
                      <a:pPr algn="ctr">
                        <a:lnSpc>
                          <a:spcPts val="2659"/>
                        </a:lnSpc>
                        <a:defRPr/>
                      </a:pPr>
                      <a:r>
                        <a:rPr lang="en-US" sz="1899" b="true">
                          <a:solidFill>
                            <a:srgbClr val="000000"/>
                          </a:solidFill>
                          <a:latin typeface="Glacial Indifference Bold"/>
                          <a:ea typeface="Glacial Indifference Bold"/>
                          <a:cs typeface="Glacial Indifference Bold"/>
                          <a:sym typeface="Glacial Indifference Bold"/>
                        </a:rPr>
                        <a:t>April</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D2D9FF"/>
                    </a:solidFill>
                  </a:tcPr>
                </a:tc>
              </a:tr>
              <a:tr h="2664409">
                <a:tc>
                  <a:txBody>
                    <a:bodyPr anchor="t" rtlCol="false"/>
                    <a:lstStyle/>
                    <a:p>
                      <a:pPr algn="ctr">
                        <a:lnSpc>
                          <a:spcPts val="2659"/>
                        </a:lnSpc>
                        <a:defRPr/>
                      </a:pPr>
                      <a:r>
                        <a:rPr lang="en-US" sz="1899">
                          <a:solidFill>
                            <a:srgbClr val="000000"/>
                          </a:solidFill>
                          <a:latin typeface="Glacial Indifference"/>
                          <a:ea typeface="Glacial Indifference"/>
                          <a:cs typeface="Glacial Indifference"/>
                          <a:sym typeface="Glacial Indifference"/>
                        </a:rPr>
                        <a:t>Residence Life Welcome</a:t>
                      </a:r>
                      <a:endParaRPr lang="en-US" sz="1100"/>
                    </a:p>
                    <a:p>
                      <a:pPr algn="ctr">
                        <a:lnSpc>
                          <a:spcPts val="2659"/>
                        </a:lnSpc>
                      </a:pPr>
                    </a:p>
                    <a:p>
                      <a:pPr algn="ctr">
                        <a:lnSpc>
                          <a:spcPts val="2659"/>
                        </a:lnSpc>
                      </a:pPr>
                      <a:r>
                        <a:rPr lang="en-US" sz="1899">
                          <a:solidFill>
                            <a:srgbClr val="000000"/>
                          </a:solidFill>
                          <a:latin typeface="Glacial Indifference"/>
                          <a:ea typeface="Glacial Indifference"/>
                          <a:cs typeface="Glacial Indifference"/>
                          <a:sym typeface="Glacial Indifference"/>
                        </a:rPr>
                        <a:t>Help with Speed Friending</a:t>
                      </a:r>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Glacial Indifference"/>
                          <a:ea typeface="Glacial Indifference"/>
                          <a:cs typeface="Glacial Indifference"/>
                          <a:sym typeface="Glacial Indifference"/>
                        </a:rPr>
                        <a:t>Halloween program (half of Taylor’s teammates will run a St. Patrick’s program in March)</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a:solidFill>
                            <a:srgbClr val="000000"/>
                          </a:solidFill>
                          <a:latin typeface="Glacial Indifference"/>
                          <a:ea typeface="Glacial Indifference"/>
                          <a:cs typeface="Glacial Indifference"/>
                          <a:sym typeface="Glacial Indifference"/>
                        </a:rPr>
                        <a:t>Help with a large scale program</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a:solidFill>
                            <a:srgbClr val="000000"/>
                          </a:solidFill>
                          <a:latin typeface="Glacial Indifference"/>
                          <a:ea typeface="Glacial Indifference"/>
                          <a:cs typeface="Glacial Indifference"/>
                          <a:sym typeface="Glacial Indifference"/>
                        </a:rPr>
                        <a:t>Social with co-RA</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a:solidFill>
                            <a:srgbClr val="000000"/>
                          </a:solidFill>
                          <a:latin typeface="Glacial Indifference"/>
                          <a:ea typeface="Glacial Indifference"/>
                          <a:cs typeface="Glacial Indifference"/>
                          <a:sym typeface="Glacial Indifference"/>
                        </a:rPr>
                        <a:t>Welcome back event in first two weeks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a:solidFill>
                            <a:srgbClr val="000000"/>
                          </a:solidFill>
                          <a:latin typeface="Glacial Indifference"/>
                          <a:ea typeface="Glacial Indifference"/>
                          <a:cs typeface="Glacial Indifference"/>
                          <a:sym typeface="Glacial Indifference"/>
                        </a:rPr>
                        <a:t>Social</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a:solidFill>
                            <a:srgbClr val="000000"/>
                          </a:solidFill>
                          <a:latin typeface="Glacial Indifference"/>
                          <a:ea typeface="Glacial Indifference"/>
                          <a:cs typeface="Glacial Indifference"/>
                          <a:sym typeface="Glacial Indifference"/>
                        </a:rPr>
                        <a:t>Social with co-RA</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a:solidFill>
                            <a:srgbClr val="000000"/>
                          </a:solidFill>
                          <a:latin typeface="Glacial Indifference"/>
                          <a:ea typeface="Glacial Indifference"/>
                          <a:cs typeface="Glacial Indifference"/>
                          <a:sym typeface="Glacial Indifference"/>
                        </a:rPr>
                        <a:t>Social</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437432">
                <a:tc>
                  <a:txBody>
                    <a:bodyPr anchor="t" rtlCol="false"/>
                    <a:lstStyle/>
                    <a:p>
                      <a:pPr algn="ctr">
                        <a:lnSpc>
                          <a:spcPts val="2659"/>
                        </a:lnSpc>
                        <a:defRPr/>
                      </a:pPr>
                      <a:r>
                        <a:rPr lang="en-US" sz="1899">
                          <a:solidFill>
                            <a:srgbClr val="000000"/>
                          </a:solidFill>
                          <a:latin typeface="Glacial Indifference"/>
                          <a:ea typeface="Glacial Indifference"/>
                          <a:cs typeface="Glacial Indifference"/>
                          <a:sym typeface="Glacial Indifference"/>
                        </a:rPr>
                        <a:t>Social</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a:solidFill>
                            <a:srgbClr val="000000"/>
                          </a:solidFill>
                          <a:latin typeface="Glacial Indifference"/>
                          <a:ea typeface="Glacial Indifference"/>
                          <a:cs typeface="Glacial Indifference"/>
                          <a:sym typeface="Glacial Indifference"/>
                        </a:rPr>
                        <a:t>Social</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a:solidFill>
                            <a:srgbClr val="000000"/>
                          </a:solidFill>
                          <a:latin typeface="Glacial Indifference"/>
                          <a:ea typeface="Glacial Indifference"/>
                          <a:cs typeface="Glacial Indifference"/>
                          <a:sym typeface="Glacial Indifference"/>
                        </a:rPr>
                        <a:t>Bulletin Board</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a:solidFill>
                            <a:srgbClr val="000000"/>
                          </a:solidFill>
                          <a:latin typeface="Glacial Indifference"/>
                          <a:ea typeface="Glacial Indifference"/>
                          <a:cs typeface="Glacial Indifference"/>
                          <a:sym typeface="Glacial Indifference"/>
                        </a:rPr>
                        <a:t>Plan January Welcome Back event</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a:solidFill>
                            <a:srgbClr val="000000"/>
                          </a:solidFill>
                          <a:latin typeface="Glacial Indifference"/>
                          <a:ea typeface="Glacial Indifference"/>
                          <a:cs typeface="Glacial Indifference"/>
                          <a:sym typeface="Glacial Indifference"/>
                        </a:rPr>
                        <a:t>Needs-Based</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a:solidFill>
                            <a:srgbClr val="000000"/>
                          </a:solidFill>
                          <a:latin typeface="Glacial Indifference"/>
                          <a:ea typeface="Glacial Indifference"/>
                          <a:cs typeface="Glacial Indifference"/>
                          <a:sym typeface="Glacial Indifference"/>
                        </a:rPr>
                        <a:t>Bulletin Board</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a:solidFill>
                            <a:srgbClr val="000000"/>
                          </a:solidFill>
                          <a:latin typeface="Glacial Indifference"/>
                          <a:ea typeface="Glacial Indifference"/>
                          <a:cs typeface="Glacial Indifference"/>
                          <a:sym typeface="Glacial Indifference"/>
                        </a:rPr>
                        <a:t>Needs-Based</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437432">
                <a:tc>
                  <a:txBody>
                    <a:bodyPr anchor="t" rtlCol="false"/>
                    <a:lstStyle/>
                    <a:p>
                      <a:pPr algn="ctr">
                        <a:lnSpc>
                          <a:spcPts val="2659"/>
                        </a:lnSpc>
                        <a:defRPr/>
                      </a:pPr>
                      <a:r>
                        <a:rPr lang="en-US" sz="1899">
                          <a:solidFill>
                            <a:srgbClr val="000000"/>
                          </a:solidFill>
                          <a:latin typeface="Glacial Indifference"/>
                          <a:ea typeface="Glacial Indifference"/>
                          <a:cs typeface="Glacial Indifference"/>
                          <a:sym typeface="Glacial Indifference"/>
                        </a:rPr>
                        <a:t>Make a bulletin board</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a:solidFill>
                            <a:srgbClr val="000000"/>
                          </a:solidFill>
                          <a:latin typeface="Glacial Indifference"/>
                          <a:ea typeface="Glacial Indifference"/>
                          <a:cs typeface="Glacial Indifference"/>
                          <a:sym typeface="Glacial Indifference"/>
                        </a:rPr>
                        <a:t>Needs-based</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a:solidFill>
                            <a:srgbClr val="000000"/>
                          </a:solidFill>
                          <a:latin typeface="Glacial Indifference"/>
                          <a:ea typeface="Glacial Indifference"/>
                          <a:cs typeface="Glacial Indifference"/>
                          <a:sym typeface="Glacial Indifference"/>
                        </a:rPr>
                        <a:t>Help with a large scale program</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r>
                        <a:rPr lang="en-US" sz="1899">
                          <a:solidFill>
                            <a:srgbClr val="000000"/>
                          </a:solidFill>
                          <a:latin typeface="Glacial Indifference"/>
                          <a:ea typeface="Glacial Indifference"/>
                          <a:cs typeface="Glacial Indifference"/>
                          <a:sym typeface="Glacial Indifference"/>
                        </a:rPr>
                        <a:t>Help with a large scale program</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59"/>
                        </a:lnSpc>
                        <a:defRPr/>
                      </a:pP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DAGv-Y_OjU4</dc:identifier>
  <dcterms:modified xsi:type="dcterms:W3CDTF">2011-08-01T06:04:30Z</dcterms:modified>
  <cp:revision>1</cp:revision>
  <dc:title>White Pink Fun Abstract Group Project Presentation </dc:title>
</cp:coreProperties>
</file>