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77" r:id="rId9"/>
    <p:sldId id="276" r:id="rId10"/>
    <p:sldId id="275" r:id="rId11"/>
    <p:sldId id="260" r:id="rId12"/>
    <p:sldId id="261" r:id="rId13"/>
    <p:sldId id="262" r:id="rId14"/>
    <p:sldId id="263" r:id="rId15"/>
    <p:sldId id="279" r:id="rId16"/>
    <p:sldId id="264" r:id="rId17"/>
    <p:sldId id="265" r:id="rId18"/>
    <p:sldId id="280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4" r:id="rId27"/>
  </p:sldIdLst>
  <p:sldSz cx="18288000" cy="10287000"/>
  <p:notesSz cx="6858000" cy="9144000"/>
  <p:embeddedFontLst>
    <p:embeddedFont>
      <p:font typeface="Cooper Hewitt" panose="020B0604020202020204" charset="0"/>
      <p:regular r:id="rId29"/>
      <p:bold r:id="rId30"/>
      <p:italic r:id="rId31"/>
      <p:boldItalic r:id="rId32"/>
    </p:embeddedFont>
    <p:embeddedFont>
      <p:font typeface="Cooper Hewitt Heavy" panose="020B060402020202020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F3"/>
    <a:srgbClr val="465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2F705-3B7D-40C2-B720-4E676F1160E0}" v="10" dt="2025-08-07T19:00:55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dasy, Reha" userId="S::reha.purdasy@ubc.ca::72c34a35-bdca-4bf5-b1f6-9c751254325e" providerId="AD" clId="Web-{B862F705-3B7D-40C2-B720-4E676F1160E0}"/>
    <pc:docChg chg="delSld modSld">
      <pc:chgData name="Purdasy, Reha" userId="S::reha.purdasy@ubc.ca::72c34a35-bdca-4bf5-b1f6-9c751254325e" providerId="AD" clId="Web-{B862F705-3B7D-40C2-B720-4E676F1160E0}" dt="2025-08-07T19:00:55.285" v="4"/>
      <pc:docMkLst>
        <pc:docMk/>
      </pc:docMkLst>
      <pc:sldChg chg="modSp">
        <pc:chgData name="Purdasy, Reha" userId="S::reha.purdasy@ubc.ca::72c34a35-bdca-4bf5-b1f6-9c751254325e" providerId="AD" clId="Web-{B862F705-3B7D-40C2-B720-4E676F1160E0}" dt="2025-08-07T18:55:36.043" v="2" actId="20577"/>
        <pc:sldMkLst>
          <pc:docMk/>
          <pc:sldMk cId="0" sldId="256"/>
        </pc:sldMkLst>
        <pc:spChg chg="mod">
          <ac:chgData name="Purdasy, Reha" userId="S::reha.purdasy@ubc.ca::72c34a35-bdca-4bf5-b1f6-9c751254325e" providerId="AD" clId="Web-{B862F705-3B7D-40C2-B720-4E676F1160E0}" dt="2025-08-07T18:55:36.043" v="2" actId="20577"/>
          <ac:spMkLst>
            <pc:docMk/>
            <pc:sldMk cId="0" sldId="256"/>
            <ac:spMk id="8" creationId="{00000000-0000-0000-0000-000000000000}"/>
          </ac:spMkLst>
        </pc:spChg>
      </pc:sldChg>
      <pc:sldChg chg="del">
        <pc:chgData name="Purdasy, Reha" userId="S::reha.purdasy@ubc.ca::72c34a35-bdca-4bf5-b1f6-9c751254325e" providerId="AD" clId="Web-{B862F705-3B7D-40C2-B720-4E676F1160E0}" dt="2025-08-07T19:00:55.285" v="4"/>
        <pc:sldMkLst>
          <pc:docMk/>
          <pc:sldMk cId="0" sldId="268"/>
        </pc:sldMkLst>
      </pc:sldChg>
      <pc:sldChg chg="del">
        <pc:chgData name="Purdasy, Reha" userId="S::reha.purdasy@ubc.ca::72c34a35-bdca-4bf5-b1f6-9c751254325e" providerId="AD" clId="Web-{B862F705-3B7D-40C2-B720-4E676F1160E0}" dt="2025-08-07T18:57:59.749" v="3"/>
        <pc:sldMkLst>
          <pc:docMk/>
          <pc:sldMk cId="121570662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584F-A0BF-47A5-A32E-B6A6F127272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94513-5B48-472A-8BA7-8016E1A7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https://www.youtube.com/watch?v=3_dAkDsBQyk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94513-5B48-472A-8BA7-8016E1A765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-Disability Resource Centre</a:t>
            </a:r>
          </a:p>
          <a:p>
            <a:r>
              <a:rPr lang="en-US" dirty="0"/>
              <a:t>-Indigenous Programs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94513-5B48-472A-8BA7-8016E1A765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3_dAkDsBQy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224377">
            <a:off x="-6212988" y="-222022"/>
            <a:ext cx="11563398" cy="13684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15506419" y="6215032"/>
            <a:ext cx="5563162" cy="7568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47467">
            <a:off x="16909925" y="1826286"/>
            <a:ext cx="882940" cy="115416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058846" y="3104882"/>
            <a:ext cx="11463615" cy="3603186"/>
            <a:chOff x="0" y="-95250"/>
            <a:chExt cx="15284820" cy="4804248"/>
          </a:xfrm>
        </p:grpSpPr>
        <p:sp>
          <p:nvSpPr>
            <p:cNvPr id="6" name="TextBox 6"/>
            <p:cNvSpPr txBox="1"/>
            <p:nvPr/>
          </p:nvSpPr>
          <p:spPr>
            <a:xfrm>
              <a:off x="2002215" y="-95250"/>
              <a:ext cx="11280393" cy="59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1" spc="1030" dirty="0">
                  <a:solidFill>
                    <a:srgbClr val="FACAC2"/>
                  </a:solidFill>
                  <a:latin typeface="Cooper Hewitt"/>
                </a:rPr>
                <a:t>RESIDENCE ADVISOR </a:t>
              </a:r>
              <a:r>
                <a:rPr lang="en-US" sz="2800" b="1" i="0" spc="1030" dirty="0">
                  <a:solidFill>
                    <a:srgbClr val="FACAC2"/>
                  </a:solidFill>
                  <a:latin typeface="Cooper Hewitt"/>
                </a:rPr>
                <a:t>TRAINING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39076"/>
              <a:ext cx="15284820" cy="241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80"/>
                </a:lnSpc>
              </a:pPr>
              <a:r>
                <a:rPr lang="en-US" sz="11000" b="0" i="0" spc="726">
                  <a:solidFill>
                    <a:srgbClr val="CCEBF3"/>
                  </a:solidFill>
                  <a:latin typeface="Cooper Hewitt Heavy"/>
                </a:rPr>
                <a:t>PEER HELPING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02215" y="4076261"/>
              <a:ext cx="11280393" cy="632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2240" dirty="0">
                  <a:solidFill>
                    <a:srgbClr val="FACAC2"/>
                  </a:solidFill>
                  <a:latin typeface="Cooper Hewitt"/>
                </a:rPr>
                <a:t>2025-26</a:t>
              </a:r>
              <a:endParaRPr lang="en-US" sz="2800" b="0" i="0" spc="2240" dirty="0">
                <a:solidFill>
                  <a:srgbClr val="FACAC2"/>
                </a:solidFill>
                <a:latin typeface="Cooper Hewit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31289" y="7683075"/>
            <a:ext cx="4233501" cy="34291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09325" y="-345970"/>
            <a:ext cx="2007019" cy="2749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572665">
            <a:off x="15506419" y="8085289"/>
            <a:ext cx="2007019" cy="27493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9198713">
            <a:off x="16096144" y="-1464777"/>
            <a:ext cx="2876031" cy="3403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077791">
            <a:off x="7394793" y="-2851889"/>
            <a:ext cx="16985757" cy="201014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7652455" cy="4644390"/>
            <a:chOff x="0" y="0"/>
            <a:chExt cx="10203273" cy="61925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238125"/>
              <a:ext cx="10203273" cy="5076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0" i="0" spc="24">
                  <a:solidFill>
                    <a:srgbClr val="465A93"/>
                  </a:solidFill>
                  <a:latin typeface="Cooper Hewitt Heavy"/>
                </a:rPr>
                <a:t>Steps to Effective Peer Helping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46700"/>
              <a:ext cx="9747358" cy="845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600" b="1" i="0" spc="2879">
                  <a:solidFill>
                    <a:srgbClr val="465A93"/>
                  </a:solidFill>
                  <a:latin typeface="Cooper Hewitt Heavy"/>
                </a:rPr>
                <a:t>CAR MODEL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607342" y="1508125"/>
            <a:ext cx="365195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0" i="0" spc="1260">
                <a:solidFill>
                  <a:srgbClr val="FACAC2"/>
                </a:solidFill>
                <a:latin typeface="Cooper Hewitt Heavy"/>
              </a:rPr>
              <a:t>CONTEXT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356486" y="623570"/>
            <a:ext cx="2457450" cy="24574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867170" y="4663440"/>
            <a:ext cx="449015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0" i="0" spc="1260" dirty="0">
                <a:solidFill>
                  <a:srgbClr val="FACAC2"/>
                </a:solidFill>
                <a:latin typeface="Cooper Hewitt Heavy"/>
              </a:rPr>
              <a:t>ACTION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27811" y="3952875"/>
            <a:ext cx="2457450" cy="24574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585211" y="7935595"/>
            <a:ext cx="521405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0" i="0" spc="1260">
                <a:solidFill>
                  <a:srgbClr val="FACAC2"/>
                </a:solidFill>
                <a:latin typeface="Cooper Hewitt Heavy"/>
              </a:rPr>
              <a:t>RESULT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99036" y="7051040"/>
            <a:ext cx="2457450" cy="24574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9144" y="7198854"/>
            <a:ext cx="5275688" cy="42733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2975936" y="8050024"/>
            <a:ext cx="2638058" cy="36137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284762" y="5314055"/>
            <a:ext cx="1015664" cy="13276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704965" y="1288937"/>
            <a:ext cx="1760492" cy="11267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899036" y="7213114"/>
            <a:ext cx="2133303" cy="21333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82372" y="4159007"/>
            <a:ext cx="2045186" cy="20451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25246" y="976766"/>
            <a:ext cx="5178043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b="0" i="0" spc="1680">
                <a:solidFill>
                  <a:srgbClr val="FACAC2"/>
                </a:solidFill>
                <a:latin typeface="Cooper Hewitt Heavy"/>
              </a:rPr>
              <a:t>CONTEXT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99479" y="448446"/>
            <a:ext cx="2457450" cy="24574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7958" y="1113813"/>
            <a:ext cx="1760492" cy="1126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84909" y="6507530"/>
            <a:ext cx="5275688" cy="4273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1900171" y="7358700"/>
            <a:ext cx="2638058" cy="36137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497761">
            <a:off x="15875418" y="508808"/>
            <a:ext cx="1623610" cy="2122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077791">
            <a:off x="13639697" y="4360631"/>
            <a:ext cx="7239205" cy="85671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9479" y="2743971"/>
            <a:ext cx="16960853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spc="215">
                <a:solidFill>
                  <a:srgbClr val="CCEBF3"/>
                </a:solidFill>
                <a:latin typeface="Cooper Hewitt"/>
              </a:rPr>
              <a:t>The context you are in is a major factor in how you might engage as a peer helper.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08450" y="3890781"/>
            <a:ext cx="12182456" cy="38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5056"/>
              </a:lnSpc>
              <a:buFont typeface="Arial"/>
              <a:buChar char="•"/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Is your unit or space clean and comfortable for residents to come speak with you?</a:t>
            </a:r>
          </a:p>
          <a:p>
            <a:pPr marL="528320" lvl="1" indent="-264160">
              <a:lnSpc>
                <a:spcPts val="5056"/>
              </a:lnSpc>
              <a:buFont typeface="Arial"/>
              <a:buChar char="•"/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Are you in a public space with others around?</a:t>
            </a:r>
          </a:p>
          <a:p>
            <a:pPr marL="528320" lvl="1" indent="-264160">
              <a:lnSpc>
                <a:spcPts val="5056"/>
              </a:lnSpc>
              <a:buFont typeface="Arial"/>
              <a:buChar char="•"/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Is this the first time you have spoken with the resident, or the 10th time?</a:t>
            </a:r>
          </a:p>
          <a:p>
            <a:pPr algn="ctr">
              <a:lnSpc>
                <a:spcPts val="5056"/>
              </a:lnSpc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If you're not in an appropriate context to help - make one!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25246" y="976766"/>
            <a:ext cx="5178043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b="0" i="0" spc="1680">
                <a:solidFill>
                  <a:srgbClr val="FACAC2"/>
                </a:solidFill>
                <a:latin typeface="Cooper Hewitt Heavy"/>
              </a:rPr>
              <a:t>CONTEXT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99479" y="448446"/>
            <a:ext cx="2457450" cy="24574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7958" y="1113813"/>
            <a:ext cx="1760492" cy="1126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84909" y="6507530"/>
            <a:ext cx="5275688" cy="4273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497761">
            <a:off x="15875418" y="508808"/>
            <a:ext cx="1623610" cy="2122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077791">
            <a:off x="13639697" y="4360631"/>
            <a:ext cx="7239205" cy="85671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9479" y="2743971"/>
            <a:ext cx="16960853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spc="215">
                <a:solidFill>
                  <a:srgbClr val="CCEBF3"/>
                </a:solidFill>
                <a:latin typeface="Cooper Hewitt"/>
              </a:rPr>
              <a:t>The context you are in is a major factor in how you might engage as a peer helper.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08450" y="3890781"/>
            <a:ext cx="12182456" cy="45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5056"/>
              </a:lnSpc>
              <a:buFont typeface="Arial"/>
              <a:buChar char="•"/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Are you in the right mental/emotional state to talk about whatever the resident wants to discuss?</a:t>
            </a:r>
          </a:p>
          <a:p>
            <a:pPr marL="528320" lvl="1" indent="-264160">
              <a:lnSpc>
                <a:spcPts val="5056"/>
              </a:lnSpc>
              <a:buFont typeface="Arial"/>
              <a:buChar char="•"/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How much time do you have? Do you need to go to class in 15 minutes?</a:t>
            </a:r>
          </a:p>
          <a:p>
            <a:pPr marL="528320" lvl="1" indent="-264160">
              <a:lnSpc>
                <a:spcPts val="5056"/>
              </a:lnSpc>
              <a:buFont typeface="Arial"/>
              <a:buChar char="•"/>
            </a:pPr>
            <a:r>
              <a:rPr lang="en-US" sz="3200" spc="192" dirty="0">
                <a:solidFill>
                  <a:srgbClr val="CCEBF3"/>
                </a:solidFill>
                <a:latin typeface="Cooper Hewitt"/>
              </a:rPr>
              <a:t>If now’s not the time, let the resident know that this is important and you can talk to them later, or ask if there’s anyone else they can chat with</a:t>
            </a:r>
          </a:p>
        </p:txBody>
      </p:sp>
    </p:spTree>
    <p:extLst>
      <p:ext uri="{BB962C8B-B14F-4D97-AF65-F5344CB8AC3E}">
        <p14:creationId xmlns:p14="http://schemas.microsoft.com/office/powerpoint/2010/main" val="383693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25246" y="976766"/>
            <a:ext cx="5178043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b="0" i="0" spc="1680">
                <a:solidFill>
                  <a:srgbClr val="FACAC2"/>
                </a:solidFill>
                <a:latin typeface="Cooper Hewitt Heavy"/>
              </a:rPr>
              <a:t>ACTION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99479" y="448446"/>
            <a:ext cx="2457450" cy="24574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958" y="1113813"/>
            <a:ext cx="1760492" cy="1126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84909" y="6507530"/>
            <a:ext cx="5275688" cy="4273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1900171" y="7809021"/>
            <a:ext cx="2638058" cy="36137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497761">
            <a:off x="15875418" y="508808"/>
            <a:ext cx="1623610" cy="2122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077791">
            <a:off x="13639697" y="4360631"/>
            <a:ext cx="7239205" cy="85671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90779" y="2824776"/>
            <a:ext cx="14096443" cy="517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215">
                <a:solidFill>
                  <a:srgbClr val="CCEBF3"/>
                </a:solidFill>
                <a:latin typeface="Cooper Hewitt"/>
              </a:rPr>
              <a:t>Ask positive, open-ended questions to learn about their strengths, skills, and abilities.</a:t>
            </a:r>
          </a:p>
          <a:p>
            <a:pPr>
              <a:lnSpc>
                <a:spcPts val="5040"/>
              </a:lnSpc>
            </a:pPr>
            <a:endParaRPr lang="en-US" sz="3600" spc="215">
              <a:solidFill>
                <a:srgbClr val="CCEBF3"/>
              </a:solidFill>
              <a:latin typeface="Cooper Hewitt"/>
            </a:endParaRPr>
          </a:p>
          <a:p>
            <a:pPr>
              <a:lnSpc>
                <a:spcPts val="5040"/>
              </a:lnSpc>
            </a:pPr>
            <a:r>
              <a:rPr lang="en-US" sz="3600" spc="215">
                <a:solidFill>
                  <a:srgbClr val="CCEBF3"/>
                </a:solidFill>
                <a:latin typeface="Cooper Hewitt"/>
              </a:rPr>
              <a:t>Ask about the resident's goals.</a:t>
            </a:r>
          </a:p>
          <a:p>
            <a:pPr>
              <a:lnSpc>
                <a:spcPts val="5040"/>
              </a:lnSpc>
            </a:pPr>
            <a:endParaRPr lang="en-US" sz="3600" spc="215">
              <a:solidFill>
                <a:srgbClr val="CCEBF3"/>
              </a:solidFill>
              <a:latin typeface="Cooper Hewitt"/>
            </a:endParaRPr>
          </a:p>
          <a:p>
            <a:pPr>
              <a:lnSpc>
                <a:spcPts val="5040"/>
              </a:lnSpc>
            </a:pPr>
            <a:r>
              <a:rPr lang="en-US" sz="3600" spc="215">
                <a:solidFill>
                  <a:srgbClr val="CCEBF3"/>
                </a:solidFill>
                <a:latin typeface="Cooper Hewitt"/>
              </a:rPr>
              <a:t>Co-create a plan for making their goals a reality.</a:t>
            </a:r>
          </a:p>
          <a:p>
            <a:pPr>
              <a:lnSpc>
                <a:spcPts val="5040"/>
              </a:lnSpc>
            </a:pPr>
            <a:endParaRPr lang="en-US" sz="3600" spc="215">
              <a:solidFill>
                <a:srgbClr val="CCEBF3"/>
              </a:solidFill>
              <a:latin typeface="Cooper Hewitt"/>
            </a:endParaRPr>
          </a:p>
          <a:p>
            <a:pPr>
              <a:lnSpc>
                <a:spcPts val="5040"/>
              </a:lnSpc>
            </a:pPr>
            <a:r>
              <a:rPr lang="en-US" sz="3600" spc="215">
                <a:solidFill>
                  <a:srgbClr val="CCEBF3"/>
                </a:solidFill>
                <a:latin typeface="Cooper Hewitt"/>
              </a:rPr>
              <a:t>Ensure the student follows through with the plan.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99479" y="448446"/>
            <a:ext cx="2457450" cy="24574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4040" y="654577"/>
            <a:ext cx="2045186" cy="20451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25246" y="976766"/>
            <a:ext cx="5178043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b="0" i="0" spc="1680">
                <a:solidFill>
                  <a:srgbClr val="FACAC2"/>
                </a:solidFill>
                <a:latin typeface="Cooper Hewitt Heavy"/>
              </a:rPr>
              <a:t>RESULT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99479" y="448446"/>
            <a:ext cx="2457450" cy="24574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958" y="1113813"/>
            <a:ext cx="1760492" cy="1126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84909" y="6507530"/>
            <a:ext cx="5275688" cy="4273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1900171" y="7809021"/>
            <a:ext cx="2638058" cy="36137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497761">
            <a:off x="15875418" y="508808"/>
            <a:ext cx="1623610" cy="2122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077791">
            <a:off x="13639697" y="4360631"/>
            <a:ext cx="7239205" cy="85671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32782" y="2706666"/>
            <a:ext cx="14308968" cy="677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CCEBF3"/>
                </a:solidFill>
                <a:latin typeface="Cooper Hewitt"/>
              </a:rPr>
              <a:t>Reflect on how that conversation went</a:t>
            </a:r>
          </a:p>
          <a:p>
            <a:pPr>
              <a:lnSpc>
                <a:spcPts val="5880"/>
              </a:lnSpc>
            </a:pPr>
            <a:endParaRPr lang="en-US" sz="4200" spc="252">
              <a:solidFill>
                <a:srgbClr val="CCEBF3"/>
              </a:solidFill>
              <a:latin typeface="Cooper Hewitt"/>
            </a:endParaRPr>
          </a:p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CCEBF3"/>
                </a:solidFill>
                <a:latin typeface="Cooper Hewitt"/>
              </a:rPr>
              <a:t>Connect with your Senior or RLM if you want to debrief</a:t>
            </a:r>
          </a:p>
          <a:p>
            <a:pPr>
              <a:lnSpc>
                <a:spcPts val="5880"/>
              </a:lnSpc>
            </a:pPr>
            <a:endParaRPr lang="en-US" sz="4200" spc="252">
              <a:solidFill>
                <a:srgbClr val="CCEBF3"/>
              </a:solidFill>
              <a:latin typeface="Cooper Hewitt"/>
            </a:endParaRPr>
          </a:p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CCEBF3"/>
                </a:solidFill>
                <a:latin typeface="Cooper Hewitt"/>
              </a:rPr>
              <a:t>Document all interactions on eRez</a:t>
            </a:r>
          </a:p>
          <a:p>
            <a:pPr>
              <a:lnSpc>
                <a:spcPts val="5880"/>
              </a:lnSpc>
            </a:pPr>
            <a:endParaRPr lang="en-US" sz="4200" spc="252">
              <a:solidFill>
                <a:srgbClr val="CCEBF3"/>
              </a:solidFill>
              <a:latin typeface="Cooper Hewitt"/>
            </a:endParaRPr>
          </a:p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CCEBF3"/>
                </a:solidFill>
                <a:latin typeface="Cooper Hewitt"/>
              </a:rPr>
              <a:t>Follow up with the student in a couple days, you</a:t>
            </a:r>
          </a:p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CCEBF3"/>
                </a:solidFill>
                <a:latin typeface="Cooper Hewitt"/>
              </a:rPr>
              <a:t>            may need to follow up a couple times if </a:t>
            </a:r>
          </a:p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CCEBF3"/>
                </a:solidFill>
                <a:latin typeface="Cooper Hewitt"/>
              </a:rPr>
              <a:t>                   it's a long-term situation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99479" y="448446"/>
            <a:ext cx="2457450" cy="24574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99479" y="610519"/>
            <a:ext cx="2133303" cy="2133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2800">
            <a:off x="374163" y="-4691882"/>
            <a:ext cx="16985757" cy="201014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87680" y="6894861"/>
            <a:ext cx="5835651" cy="47268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86482">
            <a:off x="-575737" y="-315734"/>
            <a:ext cx="3742275" cy="5126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15682617" y="4939237"/>
            <a:ext cx="877003" cy="11464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20721" y="815402"/>
            <a:ext cx="10114675" cy="8291426"/>
            <a:chOff x="-140678" y="-171451"/>
            <a:chExt cx="9632755" cy="784773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1"/>
              <a:ext cx="9492077" cy="26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32"/>
                </a:lnSpc>
              </a:pPr>
              <a:r>
                <a:rPr lang="en-US" sz="7500" spc="145" dirty="0">
                  <a:solidFill>
                    <a:srgbClr val="CCEBF3"/>
                  </a:solidFill>
                  <a:latin typeface="Cooper Hewitt Heavy"/>
                </a:rPr>
                <a:t>Ending a Peer Helping Conversation</a:t>
              </a:r>
              <a:endParaRPr lang="en-US" sz="7500" b="0" i="0" spc="145" dirty="0">
                <a:solidFill>
                  <a:srgbClr val="CCEBF3"/>
                </a:solidFill>
                <a:latin typeface="Cooper Hewitt Heav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40678" y="2689961"/>
              <a:ext cx="9492077" cy="4986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590"/>
                </a:lnSpc>
                <a:buFont typeface="Arial" panose="020B0604020202020204" pitchFamily="34" charset="0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If the resident has been going in circles…</a:t>
              </a:r>
            </a:p>
            <a:p>
              <a:pPr marL="914400" lvl="1" indent="-457200">
                <a:lnSpc>
                  <a:spcPts val="4590"/>
                </a:lnSpc>
                <a:buFont typeface="Arial" panose="020B0604020202020204" pitchFamily="34" charset="0"/>
                <a:buChar char="•"/>
              </a:pPr>
              <a:r>
                <a:rPr lang="en-US" sz="3000" spc="359" dirty="0">
                  <a:solidFill>
                    <a:srgbClr val="CCEBF3"/>
                  </a:solidFill>
                  <a:latin typeface="Cooper Hewitt"/>
                </a:rPr>
                <a:t>“It sounds like you’ve identified […], do you want to talk about next steps?”</a:t>
              </a:r>
            </a:p>
            <a:p>
              <a:pPr marL="457200" indent="-457200">
                <a:lnSpc>
                  <a:spcPts val="4590"/>
                </a:lnSpc>
                <a:buFont typeface="Arial" panose="020B0604020202020204" pitchFamily="34" charset="0"/>
                <a:buChar char="•"/>
              </a:pPr>
              <a:r>
                <a:rPr lang="en-US" sz="3000" spc="359" dirty="0">
                  <a:solidFill>
                    <a:srgbClr val="CCEBF3"/>
                  </a:solidFill>
                  <a:latin typeface="Cooper Hewitt"/>
                </a:rPr>
                <a:t>If the content is too much…</a:t>
              </a:r>
            </a:p>
            <a:p>
              <a:pPr marL="914400" lvl="1" indent="-457200">
                <a:lnSpc>
                  <a:spcPts val="4590"/>
                </a:lnSpc>
                <a:buFont typeface="Arial" panose="020B0604020202020204" pitchFamily="34" charset="0"/>
                <a:buChar char="•"/>
              </a:pPr>
              <a:r>
                <a:rPr lang="en-US" sz="3000" spc="359" dirty="0">
                  <a:solidFill>
                    <a:srgbClr val="CCEBF3"/>
                  </a:solidFill>
                  <a:latin typeface="Cooper Hewitt"/>
                </a:rPr>
                <a:t>Bring in the RLM (more on this in Emergencies)</a:t>
              </a:r>
            </a:p>
            <a:p>
              <a:pPr marL="914400" lvl="1" indent="-457200">
                <a:lnSpc>
                  <a:spcPts val="4590"/>
                </a:lnSpc>
                <a:buFont typeface="Arial" panose="020B0604020202020204" pitchFamily="34" charset="0"/>
                <a:buChar char="•"/>
              </a:pPr>
              <a:r>
                <a:rPr lang="en-US" sz="3000" spc="359" dirty="0">
                  <a:solidFill>
                    <a:srgbClr val="CCEBF3"/>
                  </a:solidFill>
                  <a:latin typeface="Cooper Hewitt"/>
                </a:rPr>
                <a:t>Let them know you’re not the right person to talk to about this, but can help them find proper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35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0700" y="266446"/>
            <a:ext cx="11925370" cy="124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76"/>
              </a:lnSpc>
            </a:pPr>
            <a:r>
              <a:rPr lang="en-US" sz="6400" b="1" i="0" spc="1414">
                <a:solidFill>
                  <a:srgbClr val="465A93"/>
                </a:solidFill>
                <a:latin typeface="Cooper Hewitt"/>
              </a:rPr>
              <a:t>DOCUMENT ON EREZ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75443">
            <a:off x="-3859121" y="-3596269"/>
            <a:ext cx="6798704" cy="92499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44580" y="7551679"/>
            <a:ext cx="6906652" cy="55943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079904">
            <a:off x="533025" y="6514286"/>
            <a:ext cx="991351" cy="1295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005538">
            <a:off x="16690805" y="5999086"/>
            <a:ext cx="2638058" cy="36137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005538">
            <a:off x="2033771" y="-778189"/>
            <a:ext cx="2638058" cy="36137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33500" y="2968988"/>
            <a:ext cx="10665569" cy="645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Why do we document these conversations?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- To help you follow up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- To notify your RLM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- Situations may escalate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- Information across areas (they may live with us next year with a new RLM/RA)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- To see the big picture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465A93"/>
              </a:solidFill>
              <a:latin typeface="Cooper Hewitt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It doesn't need to be a "bad" situation, you can document positive interactions in weekly reports!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949390" y="2909179"/>
            <a:ext cx="3798918" cy="37989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65A93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80193" y="3542632"/>
            <a:ext cx="2737311" cy="25320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069154" y="1297113"/>
            <a:ext cx="11940680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65A93"/>
                </a:solidFill>
                <a:latin typeface="Cooper Hewitt"/>
              </a:rPr>
              <a:t>Any significant interaction with a resident should be documented in a Resident Interaction Log.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500" y="373095"/>
            <a:ext cx="13344783" cy="9540809"/>
            <a:chOff x="0" y="0"/>
            <a:chExt cx="17793044" cy="12721079"/>
          </a:xfrm>
        </p:grpSpPr>
        <p:sp>
          <p:nvSpPr>
            <p:cNvPr id="3" name="TextBox 3"/>
            <p:cNvSpPr txBox="1"/>
            <p:nvPr/>
          </p:nvSpPr>
          <p:spPr>
            <a:xfrm>
              <a:off x="0" y="-238125"/>
              <a:ext cx="17793044" cy="185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00"/>
                </a:lnSpc>
              </a:pPr>
              <a:r>
                <a:rPr lang="en-US" sz="8000" b="0" i="0" spc="24">
                  <a:solidFill>
                    <a:srgbClr val="FACAC2"/>
                  </a:solidFill>
                  <a:latin typeface="Cooper Hewitt Heavy"/>
                </a:rPr>
                <a:t>Talk to your RLM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809321" y="1849667"/>
              <a:ext cx="15983723" cy="75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en-US" sz="3200" b="1" i="0" spc="214">
                  <a:solidFill>
                    <a:srgbClr val="CCEBF3"/>
                  </a:solidFill>
                  <a:latin typeface="Cooper Hewitt Heavy"/>
                </a:rPr>
                <a:t>UP NOT OUT - CIRCLE OF CONFIDENTIALITY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809321" y="6094184"/>
              <a:ext cx="15983723" cy="134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56">
                  <a:solidFill>
                    <a:srgbClr val="CCEBF3"/>
                  </a:solidFill>
                  <a:latin typeface="Cooper Hewitt"/>
                </a:rPr>
                <a:t>Don't discuss any details of the situation with your teammates or other residents.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09321" y="4255505"/>
              <a:ext cx="15983723" cy="155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90"/>
                </a:lnSpc>
              </a:pPr>
              <a:r>
                <a:rPr lang="en-US" sz="3000" b="1" i="0" spc="359">
                  <a:solidFill>
                    <a:srgbClr val="FACAC2"/>
                  </a:solidFill>
                  <a:latin typeface="Cooper Hewitt"/>
                </a:rPr>
                <a:t>LET YOUR RESIDENT KNOW YOU'LL BE SHARING YOUR CONVERSATION WITH YOUR RLM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09321" y="8078205"/>
              <a:ext cx="15983723" cy="155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90"/>
                </a:lnSpc>
              </a:pPr>
              <a:r>
                <a:rPr lang="en-US" sz="3000" b="1" i="0" spc="359">
                  <a:solidFill>
                    <a:srgbClr val="FACAC2"/>
                  </a:solidFill>
                  <a:latin typeface="Cooper Hewitt"/>
                </a:rPr>
                <a:t>DEBRIEF YOUR OWN RESPONSE TO THE SITUATION WITH YOUR SENIOR/RLM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09321" y="11167869"/>
              <a:ext cx="15983723" cy="155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90"/>
                </a:lnSpc>
              </a:pPr>
              <a:r>
                <a:rPr lang="en-US" sz="3000" b="1" i="0" spc="359">
                  <a:solidFill>
                    <a:srgbClr val="FACAC2"/>
                  </a:solidFill>
                  <a:latin typeface="Cooper Hewitt"/>
                </a:rPr>
                <a:t>YOU SHOULD NEVER BE THE ONLY PERSON WHO KNOWS ABOUT SOMETHING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8000"/>
          </a:blip>
          <a:srcRect/>
          <a:stretch>
            <a:fillRect/>
          </a:stretch>
        </p:blipFill>
        <p:spPr>
          <a:xfrm rot="308923">
            <a:off x="-2123870" y="2289567"/>
            <a:ext cx="3921380" cy="53352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184100" y="6033505"/>
            <a:ext cx="6425599" cy="52047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957401">
            <a:off x="3073889" y="7446744"/>
            <a:ext cx="2335221" cy="3198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888202">
            <a:off x="-1303423" y="-904217"/>
            <a:ext cx="3266629" cy="38658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611508">
            <a:off x="1984776" y="1890130"/>
            <a:ext cx="979493" cy="12803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6446"/>
            <a:ext cx="13834503" cy="124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76"/>
              </a:lnSpc>
            </a:pPr>
            <a:r>
              <a:rPr lang="en-US" sz="6400" b="1" i="0" spc="1158">
                <a:solidFill>
                  <a:srgbClr val="CCEBF3"/>
                </a:solidFill>
                <a:latin typeface="Cooper Hewitt"/>
              </a:rPr>
              <a:t>THE STEPS OF A REFERRAL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507594">
            <a:off x="15579854" y="-2263055"/>
            <a:ext cx="6384454" cy="75555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58810" y="6652016"/>
            <a:ext cx="5835651" cy="47268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16094152" y="2198583"/>
            <a:ext cx="2638058" cy="36137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14550978" y="850896"/>
            <a:ext cx="1015664" cy="13276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28800" y="2762219"/>
            <a:ext cx="10662358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i="0" spc="241">
                <a:solidFill>
                  <a:srgbClr val="FACAC2"/>
                </a:solidFill>
                <a:latin typeface="Cooper Hewitt"/>
              </a:rPr>
              <a:t>Let your resident know what to anticipate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2876519"/>
            <a:ext cx="414396" cy="4294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8800" y="3576281"/>
            <a:ext cx="12437416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i="0" spc="241">
                <a:solidFill>
                  <a:srgbClr val="FACAC2"/>
                </a:solidFill>
                <a:latin typeface="Cooper Hewitt"/>
              </a:rPr>
              <a:t>Coach your resident on how to present their request so their needs are met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3690581"/>
            <a:ext cx="414396" cy="42942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28800" y="5009768"/>
            <a:ext cx="12437416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i="0" spc="241">
                <a:solidFill>
                  <a:srgbClr val="FACAC2"/>
                </a:solidFill>
                <a:latin typeface="Cooper Hewitt"/>
              </a:rPr>
              <a:t>Offer to sit with them while they make the call to make an appointment, or walk to the resource with them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5124068"/>
            <a:ext cx="414396" cy="42942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828800" y="6362591"/>
            <a:ext cx="10662358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i="0" spc="241">
                <a:solidFill>
                  <a:srgbClr val="FACAC2"/>
                </a:solidFill>
                <a:latin typeface="Cooper Hewitt"/>
              </a:rPr>
              <a:t>Don't force the issue (unless safety is a concern)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6476891"/>
            <a:ext cx="414396" cy="4294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828800" y="7728927"/>
            <a:ext cx="12788869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i="0" spc="241">
                <a:solidFill>
                  <a:srgbClr val="FACAC2"/>
                </a:solidFill>
                <a:latin typeface="Cooper Hewitt"/>
              </a:rPr>
              <a:t>Acknowledge their fears and concerns, normalize the process, emphasize confidentiality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7843227"/>
            <a:ext cx="414396" cy="4294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828800" y="1886458"/>
            <a:ext cx="10662358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i="0" spc="241">
                <a:solidFill>
                  <a:srgbClr val="FACAC2"/>
                </a:solidFill>
                <a:latin typeface="Cooper Hewitt"/>
              </a:rPr>
              <a:t>Refer them to a specific resource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2000758"/>
            <a:ext cx="414396" cy="4294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077791">
            <a:off x="7394793" y="-2851889"/>
            <a:ext cx="16985757" cy="201014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7652455" cy="3370580"/>
            <a:chOff x="0" y="0"/>
            <a:chExt cx="10203273" cy="44941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238125"/>
              <a:ext cx="10203273" cy="346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0" i="0" spc="24">
                  <a:solidFill>
                    <a:srgbClr val="CCEBF3"/>
                  </a:solidFill>
                  <a:latin typeface="Cooper Hewitt Heavy"/>
                </a:rPr>
                <a:t>What makes a good referral?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743325"/>
              <a:ext cx="9747358" cy="75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607342" y="1444308"/>
            <a:ext cx="3651958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0" i="0" spc="705">
                <a:solidFill>
                  <a:srgbClr val="465A93"/>
                </a:solidFill>
                <a:latin typeface="Cooper Hewitt"/>
              </a:rPr>
              <a:t>SPECIFIC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356486" y="623570"/>
            <a:ext cx="2457450" cy="24574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867170" y="4599622"/>
            <a:ext cx="4490158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0" i="0" spc="1704">
                <a:solidFill>
                  <a:srgbClr val="465A93"/>
                </a:solidFill>
                <a:latin typeface="Cooper Hewitt"/>
              </a:rPr>
              <a:t>IN PRINT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27811" y="3952875"/>
            <a:ext cx="2457450" cy="24574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585211" y="7871778"/>
            <a:ext cx="5214058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0" i="0" spc="1641">
                <a:solidFill>
                  <a:srgbClr val="465A93"/>
                </a:solidFill>
                <a:latin typeface="Cooper Hewitt"/>
              </a:rPr>
              <a:t>DISCUSSED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99036" y="7051040"/>
            <a:ext cx="2457450" cy="24574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9144" y="7198854"/>
            <a:ext cx="5275688" cy="42733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2975936" y="8050024"/>
            <a:ext cx="2638058" cy="36137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284762" y="5314055"/>
            <a:ext cx="1015664" cy="13276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55488" y="822572"/>
            <a:ext cx="2059446" cy="20594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890426" y="4531671"/>
            <a:ext cx="1694785" cy="144621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106233" y="7625987"/>
            <a:ext cx="2043056" cy="1307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2994"/>
            <a:ext cx="12338758" cy="124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76"/>
              </a:lnSpc>
            </a:pPr>
            <a:r>
              <a:rPr lang="en-US" sz="6400" b="1" i="0" spc="128">
                <a:solidFill>
                  <a:srgbClr val="CCEBF3"/>
                </a:solidFill>
                <a:latin typeface="Cooper Hewitt"/>
              </a:rPr>
              <a:t>Have you ever...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7169601"/>
            <a:ext cx="4375858" cy="2336349"/>
            <a:chOff x="0" y="0"/>
            <a:chExt cx="5834477" cy="311513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71450"/>
              <a:ext cx="5834477" cy="2327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>
                  <a:solidFill>
                    <a:srgbClr val="FACAC2"/>
                  </a:solidFill>
                  <a:latin typeface="Cooper Hewitt"/>
                </a:rPr>
                <a:t>CONSOLED A FRIEND AFTER A BREAKUP?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69760"/>
              <a:ext cx="5834477" cy="64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45629" y="7169601"/>
            <a:ext cx="4375858" cy="2336349"/>
            <a:chOff x="0" y="0"/>
            <a:chExt cx="5834477" cy="3115132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0"/>
              <a:ext cx="5834477" cy="2327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>
                  <a:solidFill>
                    <a:srgbClr val="FACAC2"/>
                  </a:solidFill>
                  <a:latin typeface="Cooper Hewitt"/>
                </a:rPr>
                <a:t>RESOLVED AN INTERPERSONAL CONFLICT?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69760"/>
              <a:ext cx="5834477" cy="64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2558" y="7169601"/>
            <a:ext cx="4375858" cy="2336349"/>
            <a:chOff x="0" y="0"/>
            <a:chExt cx="5834477" cy="31151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71450"/>
              <a:ext cx="5834477" cy="2327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>
                  <a:solidFill>
                    <a:srgbClr val="FACAC2"/>
                  </a:solidFill>
                  <a:latin typeface="Cooper Hewitt"/>
                </a:rPr>
                <a:t>BEEN ASKED FOR ADVICE FROM A FRIEND?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469760"/>
              <a:ext cx="5834477" cy="64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84802">
            <a:off x="15192761" y="-3274077"/>
            <a:ext cx="5533190" cy="65481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005538">
            <a:off x="15940271" y="-191641"/>
            <a:ext cx="2638058" cy="361377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247249" y="4174120"/>
            <a:ext cx="1938761" cy="1938761"/>
            <a:chOff x="0" y="0"/>
            <a:chExt cx="2585014" cy="258501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585014" cy="258501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CAC2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2200" y="530609"/>
              <a:ext cx="2080614" cy="1723938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864178" y="4174120"/>
            <a:ext cx="1938761" cy="1938761"/>
            <a:chOff x="0" y="0"/>
            <a:chExt cx="2585014" cy="258501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585014" cy="258501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CAC2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785" y="630681"/>
              <a:ext cx="2453444" cy="1484334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3481106" y="4174120"/>
            <a:ext cx="1938761" cy="1938761"/>
            <a:chOff x="0" y="0"/>
            <a:chExt cx="2585014" cy="2585014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585014" cy="258501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CAC2"/>
              </a:solidFill>
            </p:spPr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303907" y="740144"/>
              <a:ext cx="1977199" cy="1265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5689">
            <a:off x="15366954" y="-2393377"/>
            <a:ext cx="5533190" cy="65481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6370" y="179460"/>
            <a:ext cx="16166479" cy="110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4"/>
              </a:lnSpc>
            </a:pPr>
            <a:r>
              <a:rPr lang="en-US" sz="5600" b="1" i="0" spc="112">
                <a:solidFill>
                  <a:srgbClr val="CCEBF3"/>
                </a:solidFill>
                <a:latin typeface="Cooper Hewitt"/>
              </a:rPr>
              <a:t>What are some resources we might refer to?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379478"/>
            <a:ext cx="4375858" cy="120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b="1" i="0" spc="359">
                <a:solidFill>
                  <a:srgbClr val="CCEBF3"/>
                </a:solidFill>
                <a:latin typeface="Cooper Hewitt"/>
              </a:rPr>
              <a:t>HEALTH AND WELLNESS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45629" y="4442343"/>
            <a:ext cx="4375858" cy="120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b="1" i="0" spc="359">
                <a:solidFill>
                  <a:srgbClr val="FACAC2"/>
                </a:solidFill>
                <a:latin typeface="Cooper Hewitt"/>
              </a:rPr>
              <a:t>COUNSELLING SERVICES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62558" y="4442343"/>
            <a:ext cx="4375858" cy="120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b="1" i="0" spc="359">
                <a:solidFill>
                  <a:srgbClr val="CCEBF3"/>
                </a:solidFill>
                <a:latin typeface="Cooper Hewitt"/>
              </a:rPr>
              <a:t>RESIDENCE LIFE MANAGER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290313">
            <a:off x="15940271" y="1259381"/>
            <a:ext cx="2638058" cy="36137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51983" y="8372218"/>
            <a:ext cx="4375858" cy="120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b="1" i="0" spc="359">
                <a:solidFill>
                  <a:srgbClr val="FACAC2"/>
                </a:solidFill>
                <a:latin typeface="Cooper Hewitt"/>
              </a:rPr>
              <a:t>ACADEMIC ADVISING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45629" y="8372218"/>
            <a:ext cx="4375858" cy="172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b="1" i="0" spc="359" dirty="0">
                <a:solidFill>
                  <a:srgbClr val="CCEBF3"/>
                </a:solidFill>
                <a:latin typeface="Cooper Hewitt"/>
              </a:rPr>
              <a:t>GLOBAL ENGAGEMENT OFFICE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62558" y="8372218"/>
            <a:ext cx="4375858" cy="120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b="1" i="0" spc="359">
                <a:solidFill>
                  <a:srgbClr val="FACAC2"/>
                </a:solidFill>
                <a:latin typeface="Cooper Hewitt"/>
              </a:rPr>
              <a:t>DISABILITY RESOURCE CENTRE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005896" y="1832253"/>
            <a:ext cx="2468033" cy="246803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216470" y="5856207"/>
            <a:ext cx="2468033" cy="246803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99541" y="5856207"/>
            <a:ext cx="2468033" cy="246803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982612" y="5856207"/>
            <a:ext cx="2468033" cy="246803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16470" y="1785687"/>
            <a:ext cx="2468033" cy="246803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599541" y="2022753"/>
            <a:ext cx="2468033" cy="246803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BF3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00152" y="1669368"/>
            <a:ext cx="2700670" cy="270067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34500" y="6291167"/>
            <a:ext cx="1598115" cy="159811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73077" y="2131754"/>
            <a:ext cx="1687103" cy="177589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888362" y="2697802"/>
            <a:ext cx="1890391" cy="120985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448844" y="6484230"/>
            <a:ext cx="2003286" cy="121198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173842" y="6047438"/>
            <a:ext cx="2085573" cy="20855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72961">
            <a:off x="15475164" y="-1266720"/>
            <a:ext cx="6384454" cy="75555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9175">
            <a:off x="-990914" y="7422135"/>
            <a:ext cx="4533741" cy="36723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-730881" y="4575802"/>
            <a:ext cx="2906259" cy="39811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611508">
            <a:off x="15473104" y="3691774"/>
            <a:ext cx="1027303" cy="13428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772821">
            <a:off x="14816913" y="-581256"/>
            <a:ext cx="2350535" cy="32199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828675"/>
            <a:ext cx="1424345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999">
                <a:solidFill>
                  <a:srgbClr val="465A93"/>
                </a:solidFill>
                <a:latin typeface="Cooper Hewitt Heavy"/>
              </a:rPr>
              <a:t>OVER-DEPENDENT RESIDENTS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96822" y="6575943"/>
            <a:ext cx="12192000" cy="30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465A93"/>
                </a:solidFill>
                <a:latin typeface="Cooper Hewitt"/>
              </a:rPr>
              <a:t>How can you identify a resident who may be overdependent on your support?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465A93"/>
              </a:solidFill>
              <a:latin typeface="Cooper Hewitt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465A93"/>
                </a:solidFill>
                <a:latin typeface="Cooper Hewitt"/>
              </a:rPr>
              <a:t>How can you set boundaries with that resident?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1337" y="1815793"/>
            <a:ext cx="7721485" cy="44503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 rot="916561">
            <a:off x="-1403695" y="861379"/>
            <a:ext cx="4035450" cy="5490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44580" y="6786401"/>
            <a:ext cx="6906652" cy="55943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079904">
            <a:off x="2378997" y="1484561"/>
            <a:ext cx="991351" cy="12958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005538">
            <a:off x="15519113" y="7776706"/>
            <a:ext cx="2638058" cy="36137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679472" y="1158986"/>
            <a:ext cx="11629553" cy="7969029"/>
            <a:chOff x="0" y="0"/>
            <a:chExt cx="15506071" cy="10625372"/>
          </a:xfrm>
        </p:grpSpPr>
        <p:sp>
          <p:nvSpPr>
            <p:cNvPr id="7" name="TextBox 7"/>
            <p:cNvSpPr txBox="1"/>
            <p:nvPr/>
          </p:nvSpPr>
          <p:spPr>
            <a:xfrm>
              <a:off x="0" y="-238125"/>
              <a:ext cx="15506071" cy="185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0" i="0" spc="24">
                  <a:solidFill>
                    <a:srgbClr val="FACAC2"/>
                  </a:solidFill>
                  <a:latin typeface="Cooper Hewitt Heavy"/>
                </a:rPr>
                <a:t>10 Things to Remember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75698" y="2099862"/>
              <a:ext cx="14154674" cy="8525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Allow control of the conversation to rest with your resident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Get rid of distractions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Accept silence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Don't jump in too soon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Get the main points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Don't argue mentally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Avoid assumptions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Evaluate facts and evidence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Take initiative</a:t>
              </a:r>
            </a:p>
            <a:p>
              <a:pPr marL="495300" lvl="1" indent="-247650">
                <a:lnSpc>
                  <a:spcPts val="4590"/>
                </a:lnSpc>
                <a:buFont typeface="Arial"/>
                <a:buChar char="•"/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Remember to make referrals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-2091485" y="-1692278"/>
            <a:ext cx="4182971" cy="49502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2800">
            <a:off x="374162" y="-4538302"/>
            <a:ext cx="16985757" cy="201014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87680" y="6894861"/>
            <a:ext cx="5835651" cy="47268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86482">
            <a:off x="-575737" y="-315734"/>
            <a:ext cx="3742275" cy="5126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15682617" y="4939237"/>
            <a:ext cx="877003" cy="11464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07512" y="689191"/>
            <a:ext cx="7119058" cy="7421039"/>
            <a:chOff x="0" y="0"/>
            <a:chExt cx="9492077" cy="989471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9492077" cy="1921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04"/>
                </a:lnSpc>
              </a:pPr>
              <a:r>
                <a:rPr lang="en-US" sz="8800" b="0" i="0" spc="123">
                  <a:solidFill>
                    <a:srgbClr val="CCEBF3"/>
                  </a:solidFill>
                  <a:latin typeface="Cooper Hewitt Heavy"/>
                </a:rPr>
                <a:t>Quick Recap: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69536"/>
              <a:ext cx="9492077" cy="7425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4360" lvl="1" indent="-297180">
                <a:lnSpc>
                  <a:spcPts val="5508"/>
                </a:lnSpc>
                <a:buFont typeface="Arial"/>
                <a:buChar char="•"/>
              </a:pPr>
              <a:r>
                <a:rPr lang="en-US" sz="3600" b="0" i="0" spc="431">
                  <a:solidFill>
                    <a:srgbClr val="CCEBF3"/>
                  </a:solidFill>
                  <a:latin typeface="Cooper Hewitt"/>
                </a:rPr>
                <a:t>Intertwined with active listening</a:t>
              </a:r>
            </a:p>
            <a:p>
              <a:pPr marL="594360" lvl="1" indent="-297180">
                <a:lnSpc>
                  <a:spcPts val="5508"/>
                </a:lnSpc>
                <a:buFont typeface="Arial"/>
                <a:buChar char="•"/>
              </a:pPr>
              <a:r>
                <a:rPr lang="en-US" sz="3600" b="0" i="0" spc="431">
                  <a:solidFill>
                    <a:srgbClr val="CCEBF3"/>
                  </a:solidFill>
                  <a:latin typeface="Cooper Hewitt"/>
                </a:rPr>
                <a:t>Not about giving the resident a solution</a:t>
              </a:r>
            </a:p>
            <a:p>
              <a:pPr marL="594360" lvl="1" indent="-297180">
                <a:lnSpc>
                  <a:spcPts val="5508"/>
                </a:lnSpc>
                <a:buFont typeface="Arial"/>
                <a:buChar char="•"/>
              </a:pPr>
              <a:r>
                <a:rPr lang="en-US" sz="3600" b="0" i="0" spc="431">
                  <a:solidFill>
                    <a:srgbClr val="CCEBF3"/>
                  </a:solidFill>
                  <a:latin typeface="Cooper Hewitt"/>
                </a:rPr>
                <a:t>You will practice these skills with your small team in Behind Closed Doors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22461" y="8448294"/>
            <a:ext cx="7119058" cy="147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4"/>
              </a:lnSpc>
            </a:pPr>
            <a:r>
              <a:rPr lang="en-US" sz="8800" b="0" i="0" spc="123">
                <a:solidFill>
                  <a:srgbClr val="CCEBF3"/>
                </a:solidFill>
                <a:latin typeface="Cooper Hewitt Heavy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2800">
            <a:off x="374162" y="-4538302"/>
            <a:ext cx="16985757" cy="201014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87680" y="6894861"/>
            <a:ext cx="5835651" cy="47268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86482">
            <a:off x="-575737" y="-315734"/>
            <a:ext cx="3742275" cy="5126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15682617" y="4939237"/>
            <a:ext cx="877003" cy="11464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07512" y="733980"/>
            <a:ext cx="7119058" cy="9032669"/>
            <a:chOff x="0" y="0"/>
            <a:chExt cx="9492077" cy="1204355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0"/>
              <a:ext cx="9492077" cy="6059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32"/>
                </a:lnSpc>
              </a:pPr>
              <a:r>
                <a:rPr lang="en-US" sz="10400" b="0" i="0" spc="145">
                  <a:solidFill>
                    <a:srgbClr val="CCEBF3"/>
                  </a:solidFill>
                  <a:latin typeface="Cooper Hewitt Heavy"/>
                </a:rPr>
                <a:t>THINK PAIR  SHARE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16848"/>
              <a:ext cx="9492077" cy="5426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WRITE DOWN 5 WORDS THAT DESCRIBE WHAT A PEER HELPER DOES</a:t>
              </a:r>
            </a:p>
            <a:p>
              <a:pPr algn="ctr">
                <a:lnSpc>
                  <a:spcPts val="4590"/>
                </a:lnSpc>
              </a:pPr>
              <a:endParaRPr lang="en-US" sz="3000" b="0" i="0" spc="359" dirty="0">
                <a:solidFill>
                  <a:srgbClr val="CCEBF3"/>
                </a:solidFill>
                <a:latin typeface="Cooper Hewitt"/>
              </a:endParaRPr>
            </a:p>
            <a:p>
              <a:pPr algn="ctr">
                <a:lnSpc>
                  <a:spcPts val="4590"/>
                </a:lnSpc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SHARE IN GROUPS OF 2-4</a:t>
              </a:r>
            </a:p>
            <a:p>
              <a:pPr algn="ctr">
                <a:lnSpc>
                  <a:spcPts val="4590"/>
                </a:lnSpc>
              </a:pPr>
              <a:endParaRPr lang="en-US" sz="3000" b="0" i="0" spc="359" dirty="0">
                <a:solidFill>
                  <a:srgbClr val="CCEBF3"/>
                </a:solidFill>
                <a:latin typeface="Cooper Hewitt"/>
              </a:endParaRPr>
            </a:p>
            <a:p>
              <a:pPr algn="ctr">
                <a:lnSpc>
                  <a:spcPts val="4590"/>
                </a:lnSpc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DISCUSS WITH THE WIDER GROUP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100871">
            <a:off x="-2076804" y="-2569019"/>
            <a:ext cx="4907810" cy="58080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48444">
            <a:off x="-2460568" y="4075385"/>
            <a:ext cx="4921136" cy="669542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75409" y="1416085"/>
            <a:ext cx="7780510" cy="7383240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80047" t="-19" r="-80035" b="-18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005538">
            <a:off x="4392759" y="6498065"/>
            <a:ext cx="2638058" cy="361377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857910" y="1181100"/>
            <a:ext cx="8404370" cy="8958156"/>
            <a:chOff x="0" y="-190500"/>
            <a:chExt cx="11205826" cy="11944209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0"/>
              <a:ext cx="11205826" cy="2607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9" dirty="0">
                  <a:solidFill>
                    <a:srgbClr val="465A93"/>
                  </a:solidFill>
                  <a:latin typeface="Cooper Hewitt Heavy"/>
                </a:rPr>
                <a:t>What is a peer helper?</a:t>
              </a:r>
              <a:endParaRPr lang="en-US" sz="6400" b="0" i="0" spc="19" dirty="0">
                <a:solidFill>
                  <a:srgbClr val="465A93"/>
                </a:solidFill>
                <a:latin typeface="Cooper Hewitt Heav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43562"/>
              <a:ext cx="10101677" cy="842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Empathetic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b="0" i="0" spc="64" dirty="0">
                  <a:solidFill>
                    <a:srgbClr val="465A93"/>
                  </a:solidFill>
                  <a:latin typeface="Cooper Hewitt"/>
                </a:rPr>
                <a:t>Active listener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Not a problem-solver or advice-giver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Helps someone explore options and solutions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b="0" i="0" spc="64" dirty="0">
                  <a:solidFill>
                    <a:srgbClr val="465A93"/>
                  </a:solidFill>
                  <a:latin typeface="Cooper Hewitt"/>
                </a:rPr>
                <a:t>Provides referrals t</a:t>
              </a: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o campus and community resources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Someone to talk to, not a professional counsellor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Someone who is bound by confidentiality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021714"/>
              <a:ext cx="10101677" cy="731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90"/>
                </a:lnSpc>
              </a:pPr>
              <a:r>
                <a:rPr lang="en-US" sz="3000" b="1" i="0" spc="359" dirty="0">
                  <a:solidFill>
                    <a:srgbClr val="465A93"/>
                  </a:solidFill>
                  <a:latin typeface="Cooper Hewitt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842800">
            <a:off x="70071" y="-4402260"/>
            <a:ext cx="16985757" cy="201014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87680" y="6894861"/>
            <a:ext cx="5835651" cy="47268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86482">
            <a:off x="-575737" y="-315734"/>
            <a:ext cx="3742275" cy="5126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44809">
            <a:off x="15682617" y="4939237"/>
            <a:ext cx="877003" cy="11464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105400" y="1943100"/>
            <a:ext cx="7129944" cy="6024097"/>
            <a:chOff x="0" y="-171451"/>
            <a:chExt cx="9506592" cy="5701732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1"/>
              <a:ext cx="9492077" cy="2728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32"/>
                </a:lnSpc>
              </a:pPr>
              <a:r>
                <a:rPr lang="en-US" sz="10400" spc="145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ooper Hewitt Heavy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Active Listening</a:t>
              </a:r>
              <a:endParaRPr lang="en-US" sz="10400" b="0" i="0" spc="145" dirty="0">
                <a:solidFill>
                  <a:schemeClr val="accent5">
                    <a:lumMod val="20000"/>
                    <a:lumOff val="80000"/>
                  </a:schemeClr>
                </a:solidFill>
                <a:latin typeface="Cooper Hewitt Heav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515" y="3335649"/>
              <a:ext cx="9492077" cy="219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Describe a time you felt listened to.</a:t>
              </a:r>
            </a:p>
            <a:p>
              <a:pPr algn="ctr">
                <a:lnSpc>
                  <a:spcPts val="4590"/>
                </a:lnSpc>
              </a:pPr>
              <a:r>
                <a:rPr lang="en-US" sz="3000" spc="359" dirty="0">
                  <a:solidFill>
                    <a:srgbClr val="CCEBF3"/>
                  </a:solidFill>
                  <a:latin typeface="Cooper Hewitt"/>
                </a:rPr>
                <a:t>What did it look like?</a:t>
              </a:r>
            </a:p>
            <a:p>
              <a:pPr algn="ctr">
                <a:lnSpc>
                  <a:spcPts val="4590"/>
                </a:lnSpc>
              </a:pPr>
              <a:r>
                <a:rPr lang="en-US" sz="3000" b="0" i="0" spc="359" dirty="0">
                  <a:solidFill>
                    <a:srgbClr val="CCEBF3"/>
                  </a:solidFill>
                  <a:latin typeface="Cooper Hewitt"/>
                </a:rPr>
                <a:t>What did the listener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54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100871">
            <a:off x="-2076804" y="-2569019"/>
            <a:ext cx="4907810" cy="58080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48444">
            <a:off x="-2460568" y="4075385"/>
            <a:ext cx="4921136" cy="669542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75409" y="1416085"/>
            <a:ext cx="7780510" cy="7383240"/>
            <a:chOff x="0" y="0"/>
            <a:chExt cx="2636520" cy="2501900"/>
          </a:xfrm>
        </p:grpSpPr>
        <p:sp>
          <p:nvSpPr>
            <p:cNvPr id="5" name="Freeform 5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80047" t="-19" r="-80035" b="-18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005538">
            <a:off x="4392759" y="6498065"/>
            <a:ext cx="2638058" cy="361377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816346" y="1181100"/>
            <a:ext cx="8445934" cy="8968546"/>
            <a:chOff x="-55419" y="-190500"/>
            <a:chExt cx="11261245" cy="1195806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0"/>
              <a:ext cx="11205826" cy="129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9" dirty="0">
                  <a:solidFill>
                    <a:srgbClr val="465A93"/>
                  </a:solidFill>
                  <a:latin typeface="Cooper Hewitt Heavy"/>
                </a:rPr>
                <a:t>Active Listening</a:t>
              </a:r>
              <a:endParaRPr lang="en-US" sz="6400" b="0" i="0" spc="19" dirty="0">
                <a:solidFill>
                  <a:srgbClr val="465A93"/>
                </a:solidFill>
                <a:latin typeface="Cooper Hewitt Heav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55419" y="1805690"/>
              <a:ext cx="10101677" cy="996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Ask open-ended questions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How did that make you feel? Vs. Did that make you mad?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Body language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Face them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Eye contact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Attention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Should be on the speaker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Not looking at your phone, around the room, etc.</a:t>
              </a:r>
            </a:p>
            <a:p>
              <a:pPr marL="457200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3200" spc="64" dirty="0">
                  <a:solidFill>
                    <a:srgbClr val="465A93"/>
                  </a:solidFill>
                  <a:latin typeface="Cooper Hewitt"/>
                </a:rPr>
                <a:t>It takes time! Active listening conversations can be long</a:t>
              </a:r>
            </a:p>
            <a:p>
              <a:pPr marL="914400" lvl="1" indent="-457200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endParaRPr lang="en-US" sz="3200" spc="64" dirty="0">
                <a:solidFill>
                  <a:srgbClr val="465A93"/>
                </a:solidFill>
                <a:latin typeface="Cooper Hewit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021714"/>
              <a:ext cx="10101677" cy="731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90"/>
                </a:lnSpc>
              </a:pPr>
              <a:r>
                <a:rPr lang="en-US" sz="3000" b="1" i="0" spc="359" dirty="0">
                  <a:solidFill>
                    <a:srgbClr val="465A93"/>
                  </a:solidFill>
                  <a:latin typeface="Cooper Hewit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80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2800">
            <a:off x="374163" y="-4691882"/>
            <a:ext cx="16985757" cy="201014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87680" y="6894861"/>
            <a:ext cx="5835651" cy="47268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86482">
            <a:off x="-575737" y="-315734"/>
            <a:ext cx="3742275" cy="5126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4809">
            <a:off x="15682617" y="4939237"/>
            <a:ext cx="877003" cy="11464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181600" y="647700"/>
            <a:ext cx="7119058" cy="8776488"/>
            <a:chOff x="0" y="-171451"/>
            <a:chExt cx="9492077" cy="830683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1"/>
              <a:ext cx="9492077" cy="1928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32"/>
                </a:lnSpc>
              </a:pPr>
              <a:r>
                <a:rPr lang="en-US" sz="10400" b="0" i="0" spc="145" dirty="0">
                  <a:solidFill>
                    <a:srgbClr val="CCEBF3"/>
                  </a:solidFill>
                  <a:latin typeface="Cooper Hewitt Heavy"/>
                </a:rPr>
                <a:t>Empathy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16847"/>
              <a:ext cx="9492077" cy="151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spc="359" dirty="0">
                  <a:solidFill>
                    <a:srgbClr val="CCEBF3"/>
                  </a:solidFill>
                  <a:latin typeface="Cooper Hewitt"/>
                </a:rPr>
                <a:t>https://www.youtube.com/watch?v=1Evwgu369Jw</a:t>
              </a:r>
              <a:endParaRPr lang="en-US" sz="3000" b="0" i="0" spc="359" dirty="0">
                <a:solidFill>
                  <a:srgbClr val="CCEBF3"/>
                </a:solidFill>
                <a:latin typeface="Cooper Hewit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8A3F6C6-E007-4C28-8B51-8B463895A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219" y="2582344"/>
            <a:ext cx="8465820" cy="47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5372" y="935743"/>
            <a:ext cx="15577255" cy="2016469"/>
            <a:chOff x="0" y="0"/>
            <a:chExt cx="20769673" cy="26886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200025"/>
              <a:ext cx="20769673" cy="16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i="0" spc="21">
                  <a:solidFill>
                    <a:srgbClr val="CCEBF3"/>
                  </a:solidFill>
                  <a:latin typeface="Cooper Hewitt Heavy"/>
                </a:rPr>
                <a:t>H</a:t>
              </a:r>
              <a:r>
                <a:rPr lang="en-US" sz="7200" b="0" i="0" spc="21">
                  <a:solidFill>
                    <a:srgbClr val="CCEBF3"/>
                  </a:solidFill>
                  <a:latin typeface="Cooper Hewitt Heavy"/>
                </a:rPr>
                <a:t>aving a Conversation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378198" y="1937843"/>
              <a:ext cx="14013277" cy="75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i="0" spc="748">
                  <a:solidFill>
                    <a:srgbClr val="CCEBF3"/>
                  </a:solidFill>
                  <a:latin typeface="Cooper Hewitt Heavy"/>
                </a:rPr>
                <a:t>PEER HELPING VERSUS COUNSELLING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639796">
            <a:off x="-366158" y="7220664"/>
            <a:ext cx="4455116" cy="60613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22117">
            <a:off x="-660934" y="7022569"/>
            <a:ext cx="2335221" cy="3198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3000"/>
          </a:blip>
          <a:srcRect/>
          <a:stretch>
            <a:fillRect/>
          </a:stretch>
        </p:blipFill>
        <p:spPr>
          <a:xfrm rot="7143644">
            <a:off x="9622302" y="7689723"/>
            <a:ext cx="6516638" cy="77119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820072" y="7605191"/>
            <a:ext cx="4878456" cy="39515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005538">
            <a:off x="7976390" y="8937711"/>
            <a:ext cx="2335221" cy="319893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086100" y="3739903"/>
            <a:ext cx="12115800" cy="76200"/>
          </a:xfrm>
          <a:prstGeom prst="rect">
            <a:avLst/>
          </a:prstGeom>
          <a:solidFill>
            <a:srgbClr val="CCEBF3"/>
          </a:solidFill>
        </p:spPr>
      </p:sp>
      <p:grpSp>
        <p:nvGrpSpPr>
          <p:cNvPr id="11" name="Group 11"/>
          <p:cNvGrpSpPr/>
          <p:nvPr/>
        </p:nvGrpSpPr>
        <p:grpSpPr>
          <a:xfrm>
            <a:off x="8820150" y="3454153"/>
            <a:ext cx="647700" cy="64770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468350" y="3416053"/>
            <a:ext cx="647700" cy="64770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131029" y="3492253"/>
            <a:ext cx="647700" cy="6477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86000" y="4651546"/>
            <a:ext cx="4337758" cy="2960381"/>
            <a:chOff x="0" y="0"/>
            <a:chExt cx="5783677" cy="394717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71450"/>
              <a:ext cx="5783677" cy="155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>
                  <a:solidFill>
                    <a:srgbClr val="CCEBF3"/>
                  </a:solidFill>
                  <a:latin typeface="Cooper Hewitt"/>
                </a:rPr>
                <a:t>GET TO KNOW YOUR RESIDENTS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73004"/>
              <a:ext cx="5783677" cy="2474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0" i="0">
                  <a:solidFill>
                    <a:srgbClr val="CCEBF3"/>
                  </a:solidFill>
                  <a:latin typeface="Cooper Hewitt"/>
                </a:rPr>
                <a:t>Having a rapport with your residents increases the likelihood that they will come to you for help.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75121" y="4651546"/>
            <a:ext cx="4337758" cy="3998606"/>
            <a:chOff x="0" y="0"/>
            <a:chExt cx="5783677" cy="533147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71450"/>
              <a:ext cx="5783677" cy="2327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 dirty="0">
                  <a:solidFill>
                    <a:srgbClr val="CCEBF3"/>
                  </a:solidFill>
                  <a:latin typeface="Cooper Hewitt"/>
                </a:rPr>
                <a:t>KNOW AND RECOGNIZE YOUR LIMITS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247704"/>
              <a:ext cx="5783677" cy="308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0" i="0">
                  <a:solidFill>
                    <a:srgbClr val="CCEBF3"/>
                  </a:solidFill>
                  <a:latin typeface="Cooper Hewitt"/>
                </a:rPr>
                <a:t>You are not a counsellor! You should not be your residents' be-all, end-all. Make referrals when your resident needs more than you can give.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623321" y="4651546"/>
            <a:ext cx="4337758" cy="3874781"/>
            <a:chOff x="0" y="0"/>
            <a:chExt cx="5783677" cy="516637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71450"/>
              <a:ext cx="5783677" cy="155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>
                  <a:solidFill>
                    <a:srgbClr val="CCEBF3"/>
                  </a:solidFill>
                  <a:latin typeface="Cooper Hewitt"/>
                </a:rPr>
                <a:t>KEEP YOUR RLM IN THE LOOP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473004"/>
              <a:ext cx="5783677" cy="3693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0" i="0" dirty="0">
                  <a:solidFill>
                    <a:srgbClr val="CCEBF3"/>
                  </a:solidFill>
                  <a:latin typeface="Cooper Hewitt"/>
                </a:rPr>
                <a:t>Make sure they know what kind of problems you are dealing with (</a:t>
              </a:r>
              <a:r>
                <a:rPr lang="en-US" sz="2600" b="0" i="1" dirty="0">
                  <a:solidFill>
                    <a:srgbClr val="CCEBF3"/>
                  </a:solidFill>
                  <a:latin typeface="Cooper Hewitt"/>
                </a:rPr>
                <a:t>Resident Interaction Logs</a:t>
              </a:r>
              <a:r>
                <a:rPr lang="en-US" sz="2600" b="0" i="0" dirty="0">
                  <a:solidFill>
                    <a:srgbClr val="CCEBF3"/>
                  </a:solidFill>
                  <a:latin typeface="Cooper Hewitt"/>
                </a:rPr>
                <a:t>). Your RLM can provide support to you and your resident.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317659" y="3461468"/>
            <a:ext cx="274439" cy="70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465A93"/>
                </a:solidFill>
                <a:latin typeface="Cooper Hewitt Heavy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93630" y="3454153"/>
            <a:ext cx="2100737" cy="70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465A93"/>
                </a:solidFill>
                <a:latin typeface="Cooper Hewitt Heavy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741831" y="3431293"/>
            <a:ext cx="2100737" cy="70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465A93"/>
                </a:solidFill>
                <a:latin typeface="Cooper Hewitt Heavy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53507" y="5024329"/>
            <a:ext cx="12980985" cy="3799668"/>
            <a:chOff x="0" y="0"/>
            <a:chExt cx="17307980" cy="5066224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1450"/>
              <a:ext cx="17307980" cy="778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b="1" i="0" spc="359">
                  <a:solidFill>
                    <a:srgbClr val="CCEBF3"/>
                  </a:solidFill>
                  <a:latin typeface="Cooper Hewitt"/>
                </a:rPr>
                <a:t>WHERE DOES PEER HELPING FIT INTO STUDENT SUPPORT?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48400"/>
              <a:ext cx="17307980" cy="1533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0" i="0" spc="64">
                  <a:solidFill>
                    <a:srgbClr val="FACAC2"/>
                  </a:solidFill>
                  <a:latin typeface="Cooper Hewitt"/>
                </a:rPr>
                <a:t>The peer helper typically recognizes the problem. Think of yourself as the connection between the student and campus resources.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56025"/>
              <a:ext cx="17307980" cy="2010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0" i="0">
                  <a:solidFill>
                    <a:srgbClr val="CCEBF3"/>
                  </a:solidFill>
                  <a:latin typeface="Cooper Hewitt"/>
                </a:rPr>
                <a:t>There are a number of resources on this campus. Chatting with your residents and providing in-the-moment support is an important part of your job, but there is someone else who can take it from there.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1999"/>
          </a:blip>
          <a:srcRect/>
          <a:stretch>
            <a:fillRect/>
          </a:stretch>
        </p:blipFill>
        <p:spPr>
          <a:xfrm rot="1971609">
            <a:off x="16439742" y="3950953"/>
            <a:ext cx="5446975" cy="74108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275579">
            <a:off x="-3132729" y="-614661"/>
            <a:ext cx="6384454" cy="75555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05538">
            <a:off x="-778399" y="5737087"/>
            <a:ext cx="2182864" cy="29902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611508">
            <a:off x="2322639" y="1231216"/>
            <a:ext cx="1027303" cy="13428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772821">
            <a:off x="16265788" y="2268531"/>
            <a:ext cx="3131523" cy="428975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833934">
            <a:off x="5054420" y="2327706"/>
            <a:ext cx="549140" cy="54914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3" name="Group 13"/>
          <p:cNvGrpSpPr/>
          <p:nvPr/>
        </p:nvGrpSpPr>
        <p:grpSpPr>
          <a:xfrm rot="1743031">
            <a:off x="5196011" y="2465487"/>
            <a:ext cx="2027080" cy="1280970"/>
            <a:chOff x="0" y="0"/>
            <a:chExt cx="904375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904375" cy="69850"/>
            </a:xfrm>
            <a:custGeom>
              <a:avLst/>
              <a:gdLst/>
              <a:ahLst/>
              <a:cxnLst/>
              <a:rect l="l" t="t" r="r" b="b"/>
              <a:pathLst>
                <a:path w="904375" h="69850">
                  <a:moveTo>
                    <a:pt x="6135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4375" y="69850"/>
                  </a:lnTo>
                  <a:lnTo>
                    <a:pt x="904375" y="0"/>
                  </a:ln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833934">
            <a:off x="6741105" y="3247442"/>
            <a:ext cx="549140" cy="54914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7" name="Group 17"/>
          <p:cNvGrpSpPr/>
          <p:nvPr/>
        </p:nvGrpSpPr>
        <p:grpSpPr>
          <a:xfrm rot="8580841">
            <a:off x="6818517" y="2396658"/>
            <a:ext cx="2027080" cy="1280970"/>
            <a:chOff x="0" y="0"/>
            <a:chExt cx="904375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904375" cy="69850"/>
            </a:xfrm>
            <a:custGeom>
              <a:avLst/>
              <a:gdLst/>
              <a:ahLst/>
              <a:cxnLst/>
              <a:rect l="l" t="t" r="r" b="b"/>
              <a:pathLst>
                <a:path w="904375" h="69850">
                  <a:moveTo>
                    <a:pt x="6135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4375" y="69850"/>
                  </a:lnTo>
                  <a:lnTo>
                    <a:pt x="904375" y="0"/>
                  </a:ln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833934">
            <a:off x="8337971" y="2132639"/>
            <a:ext cx="549140" cy="54914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8709119">
            <a:off x="8336134" y="2303969"/>
            <a:ext cx="2027080" cy="1280970"/>
            <a:chOff x="0" y="0"/>
            <a:chExt cx="90437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904375" cy="69850"/>
            </a:xfrm>
            <a:custGeom>
              <a:avLst/>
              <a:gdLst/>
              <a:ahLst/>
              <a:cxnLst/>
              <a:rect l="l" t="t" r="r" b="b"/>
              <a:pathLst>
                <a:path w="904375" h="69850">
                  <a:moveTo>
                    <a:pt x="6135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4375" y="69850"/>
                  </a:lnTo>
                  <a:lnTo>
                    <a:pt x="904375" y="0"/>
                  </a:ln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833934">
            <a:off x="9857439" y="3209825"/>
            <a:ext cx="549140" cy="54914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25" name="Group 25"/>
          <p:cNvGrpSpPr/>
          <p:nvPr/>
        </p:nvGrpSpPr>
        <p:grpSpPr>
          <a:xfrm rot="8205169">
            <a:off x="9877247" y="2126259"/>
            <a:ext cx="2027080" cy="1280970"/>
            <a:chOff x="0" y="0"/>
            <a:chExt cx="904375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904375" cy="69850"/>
            </a:xfrm>
            <a:custGeom>
              <a:avLst/>
              <a:gdLst/>
              <a:ahLst/>
              <a:cxnLst/>
              <a:rect l="l" t="t" r="r" b="b"/>
              <a:pathLst>
                <a:path w="904375" h="69850">
                  <a:moveTo>
                    <a:pt x="6135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4375" y="69850"/>
                  </a:lnTo>
                  <a:lnTo>
                    <a:pt x="904375" y="0"/>
                  </a:ln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833934">
            <a:off x="11186002" y="1890452"/>
            <a:ext cx="549140" cy="54914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29" name="Group 29"/>
          <p:cNvGrpSpPr/>
          <p:nvPr/>
        </p:nvGrpSpPr>
        <p:grpSpPr>
          <a:xfrm rot="-9264534">
            <a:off x="11398506" y="2041960"/>
            <a:ext cx="2027080" cy="1280970"/>
            <a:chOff x="0" y="0"/>
            <a:chExt cx="904375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904375" cy="69850"/>
            </a:xfrm>
            <a:custGeom>
              <a:avLst/>
              <a:gdLst/>
              <a:ahLst/>
              <a:cxnLst/>
              <a:rect l="l" t="t" r="r" b="b"/>
              <a:pathLst>
                <a:path w="904375" h="69850">
                  <a:moveTo>
                    <a:pt x="6135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4375" y="69850"/>
                  </a:lnTo>
                  <a:lnTo>
                    <a:pt x="904375" y="0"/>
                  </a:lnTo>
                  <a:close/>
                </a:path>
              </a:pathLst>
            </a:custGeom>
            <a:solidFill>
              <a:srgbClr val="FACAC2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833934">
            <a:off x="13082856" y="2869205"/>
            <a:ext cx="549140" cy="54914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AC2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8A0397E95A24998A320C0C9E37708" ma:contentTypeVersion="16" ma:contentTypeDescription="Create a new document." ma:contentTypeScope="" ma:versionID="762269e859d33223c922e97e90609cb4">
  <xsd:schema xmlns:xsd="http://www.w3.org/2001/XMLSchema" xmlns:xs="http://www.w3.org/2001/XMLSchema" xmlns:p="http://schemas.microsoft.com/office/2006/metadata/properties" xmlns:ns2="ecfc2e3e-eda1-4d77-8751-0efc464d6cfa" xmlns:ns3="a3872387-34b7-4a60-a363-363c16f07818" targetNamespace="http://schemas.microsoft.com/office/2006/metadata/properties" ma:root="true" ma:fieldsID="f787eb17abd4551a14a826da5085bb3e" ns2:_="" ns3:_="">
    <xsd:import namespace="ecfc2e3e-eda1-4d77-8751-0efc464d6cfa"/>
    <xsd:import namespace="a3872387-34b7-4a60-a363-363c16f07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c2e3e-eda1-4d77-8751-0efc464d6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2387-34b7-4a60-a363-363c16f078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d7c48ac-c54d-4e0a-b12d-47b1ed0c6ea3}" ma:internalName="TaxCatchAll" ma:showField="CatchAllData" ma:web="a3872387-34b7-4a60-a363-363c16f07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fc2e3e-eda1-4d77-8751-0efc464d6cfa">
      <Terms xmlns="http://schemas.microsoft.com/office/infopath/2007/PartnerControls"/>
    </lcf76f155ced4ddcb4097134ff3c332f>
    <TaxCatchAll xmlns="a3872387-34b7-4a60-a363-363c16f078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D57509-600C-47C2-A28F-3915B4C2C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fc2e3e-eda1-4d77-8751-0efc464d6cfa"/>
    <ds:schemaRef ds:uri="a3872387-34b7-4a60-a363-363c16f07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FC9BF-5630-408B-AB7E-527EB199BB89}">
  <ds:schemaRefs>
    <ds:schemaRef ds:uri="http://schemas.microsoft.com/office/2006/metadata/properties"/>
    <ds:schemaRef ds:uri="http://schemas.microsoft.com/office/infopath/2007/PartnerControls"/>
    <ds:schemaRef ds:uri="ecfc2e3e-eda1-4d77-8751-0efc464d6cfa"/>
    <ds:schemaRef ds:uri="a3872387-34b7-4a60-a363-363c16f07818"/>
  </ds:schemaRefs>
</ds:datastoreItem>
</file>

<file path=customXml/itemProps3.xml><?xml version="1.0" encoding="utf-8"?>
<ds:datastoreItem xmlns:ds="http://schemas.openxmlformats.org/officeDocument/2006/customXml" ds:itemID="{F2638AB0-4EC4-4E48-9776-9DAEF90169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1155</Words>
  <Application>Microsoft Office PowerPoint</Application>
  <PresentationFormat>Custom</PresentationFormat>
  <Paragraphs>163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Helping</dc:title>
  <dc:creator>kstefopu</dc:creator>
  <cp:lastModifiedBy>Agard, Tarreisha</cp:lastModifiedBy>
  <cp:revision>19</cp:revision>
  <dcterms:created xsi:type="dcterms:W3CDTF">2006-08-16T00:00:00Z</dcterms:created>
  <dcterms:modified xsi:type="dcterms:W3CDTF">2025-08-07T19:00:55Z</dcterms:modified>
  <dc:identifier>DADgsWczsm0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0x0101005258A0397E95A24998A320C0C9E37708</vt:lpwstr>
  </property>
  <property fmtid="{D5CDD505-2E9C-101B-9397-08002B2CF9AE}" pid="3" name="MediaServiceImageTags">
    <vt:lpwstr/>
  </property>
</Properties>
</file>