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Granaina" charset="1" panose="02000506080000020003"/>
      <p:regular r:id="rId18"/>
    </p:embeddedFont>
    <p:embeddedFont>
      <p:font typeface="TT Chocolates" charset="1" panose="02000503020000020003"/>
      <p:regular r:id="rId19"/>
    </p:embeddedFont>
    <p:embeddedFont>
      <p:font typeface="Open Sans Bold" charset="1" panose="020B0806030504020204"/>
      <p:regular r:id="rId20"/>
    </p:embeddedFont>
    <p:embeddedFont>
      <p:font typeface="TT Chocolates Bold" charset="1" panose="02000803020000020003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8.fntdata"/><Relationship Id="rId8" Type="http://schemas.openxmlformats.org/officeDocument/2006/relationships/slide" Target="slides/slide3.xml"/><Relationship Id="rId21" Type="http://schemas.openxmlformats.org/officeDocument/2006/relationships/font" Target="fonts/font21.fntdata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24" Type="http://schemas.openxmlformats.org/officeDocument/2006/relationships/customXml" Target="../customXml/item3.xml"/><Relationship Id="rId15" Type="http://schemas.openxmlformats.org/officeDocument/2006/relationships/slide" Target="slides/slide10.xml"/><Relationship Id="rId5" Type="http://schemas.openxmlformats.org/officeDocument/2006/relationships/tableStyles" Target="tableStyles.xml"/><Relationship Id="rId23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font" Target="fonts/font19.fntdata"/><Relationship Id="rId14" Type="http://schemas.openxmlformats.org/officeDocument/2006/relationships/slide" Target="slides/slide9.xml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Relationship Id="rId3" Target="../media/image37.sv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40.png" Type="http://schemas.openxmlformats.org/officeDocument/2006/relationships/image"/><Relationship Id="rId5" Target="../media/image41.svg" Type="http://schemas.openxmlformats.org/officeDocument/2006/relationships/image"/><Relationship Id="rId6" Target="../media/image34.png" Type="http://schemas.openxmlformats.org/officeDocument/2006/relationships/image"/><Relationship Id="rId7" Target="../media/image35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0.svg" Type="http://schemas.openxmlformats.org/officeDocument/2006/relationships/image"/><Relationship Id="rId2" Target="../media/image42.png" Type="http://schemas.openxmlformats.org/officeDocument/2006/relationships/image"/><Relationship Id="rId3" Target="../media/image43.svg" Type="http://schemas.openxmlformats.org/officeDocument/2006/relationships/image"/><Relationship Id="rId4" Target="../media/image44.png" Type="http://schemas.openxmlformats.org/officeDocument/2006/relationships/image"/><Relationship Id="rId5" Target="../media/image45.svg" Type="http://schemas.openxmlformats.org/officeDocument/2006/relationships/image"/><Relationship Id="rId6" Target="../media/image46.jpeg" Type="http://schemas.openxmlformats.org/officeDocument/2006/relationships/image"/><Relationship Id="rId7" Target="../media/image47.png" Type="http://schemas.openxmlformats.org/officeDocument/2006/relationships/image"/><Relationship Id="rId8" Target="../media/image48.svg" Type="http://schemas.openxmlformats.org/officeDocument/2006/relationships/image"/><Relationship Id="rId9" Target="../media/image4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14.png" Type="http://schemas.openxmlformats.org/officeDocument/2006/relationships/image"/><Relationship Id="rId4" Target="../media/image15.jpe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Relationship Id="rId3" Target="../media/image19.jpeg" Type="http://schemas.openxmlformats.org/officeDocument/2006/relationships/image"/><Relationship Id="rId4" Target="../media/image20.jpeg" Type="http://schemas.openxmlformats.org/officeDocument/2006/relationships/image"/><Relationship Id="rId5" Target="../media/image21.png" Type="http://schemas.openxmlformats.org/officeDocument/2006/relationships/image"/><Relationship Id="rId6" Target="../media/image2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34.png" Type="http://schemas.openxmlformats.org/officeDocument/2006/relationships/image"/><Relationship Id="rId7" Target="../media/image3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BD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170273" y="-138894"/>
            <a:ext cx="9104913" cy="9359836"/>
          </a:xfrm>
          <a:custGeom>
            <a:avLst/>
            <a:gdLst/>
            <a:ahLst/>
            <a:cxnLst/>
            <a:rect r="r" b="b" t="t" l="l"/>
            <a:pathLst>
              <a:path h="9359836" w="9104913">
                <a:moveTo>
                  <a:pt x="0" y="0"/>
                </a:moveTo>
                <a:lnTo>
                  <a:pt x="9104913" y="0"/>
                </a:lnTo>
                <a:lnTo>
                  <a:pt x="9104913" y="9359836"/>
                </a:lnTo>
                <a:lnTo>
                  <a:pt x="0" y="9359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917215" y="1070350"/>
            <a:ext cx="4292576" cy="8523165"/>
          </a:xfrm>
          <a:custGeom>
            <a:avLst/>
            <a:gdLst/>
            <a:ahLst/>
            <a:cxnLst/>
            <a:rect r="r" b="b" t="t" l="l"/>
            <a:pathLst>
              <a:path h="8523165" w="4292576">
                <a:moveTo>
                  <a:pt x="0" y="0"/>
                </a:moveTo>
                <a:lnTo>
                  <a:pt x="4292575" y="0"/>
                </a:lnTo>
                <a:lnTo>
                  <a:pt x="4292575" y="8523165"/>
                </a:lnTo>
                <a:lnTo>
                  <a:pt x="0" y="85231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 rot="0">
            <a:off x="-310712" y="9564091"/>
            <a:ext cx="18957935" cy="0"/>
          </a:xfrm>
          <a:prstGeom prst="line">
            <a:avLst/>
          </a:prstGeom>
          <a:ln cap="rnd" w="9525">
            <a:solidFill>
              <a:srgbClr val="40353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8353470" y="5136999"/>
            <a:ext cx="2260669" cy="4456516"/>
          </a:xfrm>
          <a:custGeom>
            <a:avLst/>
            <a:gdLst/>
            <a:ahLst/>
            <a:cxnLst/>
            <a:rect r="r" b="b" t="t" l="l"/>
            <a:pathLst>
              <a:path h="4456516" w="2260669">
                <a:moveTo>
                  <a:pt x="0" y="0"/>
                </a:moveTo>
                <a:lnTo>
                  <a:pt x="2260669" y="0"/>
                </a:lnTo>
                <a:lnTo>
                  <a:pt x="2260669" y="4456516"/>
                </a:lnTo>
                <a:lnTo>
                  <a:pt x="0" y="44565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152525"/>
            <a:ext cx="7156091" cy="2006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0"/>
              </a:lnSpc>
            </a:pPr>
            <a:r>
              <a:rPr lang="en-US" sz="14000">
                <a:solidFill>
                  <a:srgbClr val="403533"/>
                </a:solidFill>
                <a:latin typeface="Granaina"/>
                <a:ea typeface="Granaina"/>
                <a:cs typeface="Granaina"/>
                <a:sym typeface="Granaina"/>
              </a:rPr>
              <a:t> Boundaries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285763" y="1190625"/>
            <a:ext cx="10419813" cy="120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000"/>
              </a:lnSpc>
            </a:pPr>
            <a:r>
              <a:rPr lang="en-US" sz="9000">
                <a:solidFill>
                  <a:srgbClr val="403533"/>
                </a:solidFill>
                <a:latin typeface="Granaina"/>
                <a:ea typeface="Granaina"/>
                <a:cs typeface="Granaina"/>
                <a:sym typeface="Granaina"/>
              </a:rPr>
              <a:t>How Long Should it Take?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14451798" y="4359285"/>
            <a:ext cx="1914623" cy="4659778"/>
          </a:xfrm>
          <a:prstGeom prst="rect">
            <a:avLst/>
          </a:prstGeom>
          <a:solidFill>
            <a:srgbClr val="403533">
              <a:alpha val="1961"/>
            </a:srgbClr>
          </a:solidFill>
        </p:spPr>
      </p:sp>
      <p:sp>
        <p:nvSpPr>
          <p:cNvPr name="AutoShape 4" id="4"/>
          <p:cNvSpPr/>
          <p:nvPr/>
        </p:nvSpPr>
        <p:spPr>
          <a:xfrm rot="0">
            <a:off x="6745985" y="4359285"/>
            <a:ext cx="1914623" cy="4658458"/>
          </a:xfrm>
          <a:prstGeom prst="rect">
            <a:avLst/>
          </a:prstGeom>
          <a:solidFill>
            <a:srgbClr val="403533">
              <a:alpha val="1961"/>
            </a:srgbClr>
          </a:solidFill>
        </p:spPr>
      </p:sp>
      <p:sp>
        <p:nvSpPr>
          <p:cNvPr name="AutoShape 5" id="5"/>
          <p:cNvSpPr/>
          <p:nvPr/>
        </p:nvSpPr>
        <p:spPr>
          <a:xfrm rot="0">
            <a:off x="10592423" y="4359285"/>
            <a:ext cx="1914623" cy="4650253"/>
          </a:xfrm>
          <a:prstGeom prst="rect">
            <a:avLst/>
          </a:prstGeom>
          <a:solidFill>
            <a:srgbClr val="403533">
              <a:alpha val="1961"/>
            </a:srgbClr>
          </a:solidFill>
        </p:spPr>
      </p:sp>
      <p:sp>
        <p:nvSpPr>
          <p:cNvPr name="TextBox 6" id="6"/>
          <p:cNvSpPr txBox="true"/>
          <p:nvPr/>
        </p:nvSpPr>
        <p:spPr>
          <a:xfrm rot="0">
            <a:off x="7883165" y="4604838"/>
            <a:ext cx="8520437" cy="37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0"/>
              </a:lnSpc>
            </a:pPr>
            <a:r>
              <a:rPr lang="en-US" b="true" sz="2300">
                <a:solidFill>
                  <a:srgbClr val="403533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2 HRS FOR AREA TEAM, 1 HR FOR SMALL TEAM, 30 MINS FOR 1:1S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921578" y="3684576"/>
            <a:ext cx="4311482" cy="424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80"/>
              </a:lnSpc>
            </a:pPr>
            <a:r>
              <a:rPr lang="en-US" b="true" sz="2600">
                <a:solidFill>
                  <a:srgbClr val="403533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TASKS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921578" y="4569595"/>
            <a:ext cx="4311482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403533"/>
                </a:solidFill>
                <a:latin typeface="TT Chocolates"/>
                <a:ea typeface="TT Chocolates"/>
                <a:cs typeface="TT Chocolates"/>
                <a:sym typeface="TT Chocolates"/>
              </a:rPr>
              <a:t>Meetings (weekly)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921578" y="5170895"/>
            <a:ext cx="4311482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403533"/>
                </a:solidFill>
                <a:latin typeface="TT Chocolates"/>
                <a:ea typeface="TT Chocolates"/>
                <a:cs typeface="TT Chocolates"/>
                <a:sym typeface="TT Chocolates"/>
              </a:rPr>
              <a:t>Programs (5-6/term)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921578" y="5772194"/>
            <a:ext cx="4311482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403533"/>
                </a:solidFill>
                <a:latin typeface="TT Chocolates"/>
                <a:ea typeface="TT Chocolates"/>
                <a:cs typeface="TT Chocolates"/>
                <a:sym typeface="TT Chocolates"/>
              </a:rPr>
              <a:t>Bulletin Boards (1-2/term)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921578" y="6374153"/>
            <a:ext cx="4311482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403533"/>
                </a:solidFill>
                <a:latin typeface="TT Chocolates"/>
                <a:ea typeface="TT Chocolates"/>
                <a:cs typeface="TT Chocolates"/>
                <a:sym typeface="TT Chocolates"/>
              </a:rPr>
              <a:t>On-Call Shifts (2-3/month)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921578" y="6974793"/>
            <a:ext cx="4311482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403533"/>
                </a:solidFill>
                <a:latin typeface="TT Chocolates"/>
                <a:ea typeface="TT Chocolates"/>
                <a:cs typeface="TT Chocolates"/>
                <a:sym typeface="TT Chocolates"/>
              </a:rPr>
              <a:t>Community Hangouts (weekly)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921578" y="7576092"/>
            <a:ext cx="4311482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403533"/>
                </a:solidFill>
                <a:latin typeface="TT Chocolates"/>
                <a:ea typeface="TT Chocolates"/>
                <a:cs typeface="TT Chocolates"/>
                <a:sym typeface="TT Chocolates"/>
              </a:rPr>
              <a:t>Time with Community (weekly)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921578" y="8177392"/>
            <a:ext cx="4592641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403533"/>
                </a:solidFill>
                <a:latin typeface="TT Chocolates"/>
                <a:ea typeface="TT Chocolates"/>
                <a:cs typeface="TT Chocolates"/>
                <a:sym typeface="TT Chocolates"/>
              </a:rPr>
              <a:t>Documentation &amp; Emails (weekly)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1525244" y="7687157"/>
            <a:ext cx="936960" cy="247771"/>
            <a:chOff x="0" y="0"/>
            <a:chExt cx="4802584" cy="1270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19812" y="350647"/>
              <a:ext cx="4762325" cy="568579"/>
            </a:xfrm>
            <a:custGeom>
              <a:avLst/>
              <a:gdLst/>
              <a:ahLst/>
              <a:cxnLst/>
              <a:rect r="r" b="b" t="t" l="l"/>
              <a:pathLst>
                <a:path h="568579" w="4762325">
                  <a:moveTo>
                    <a:pt x="4761817" y="284353"/>
                  </a:moveTo>
                  <a:cubicBezTo>
                    <a:pt x="4762325" y="274447"/>
                    <a:pt x="4761309" y="265430"/>
                    <a:pt x="4759404" y="257048"/>
                  </a:cubicBezTo>
                  <a:cubicBezTo>
                    <a:pt x="4740735" y="115189"/>
                    <a:pt x="4627578" y="127"/>
                    <a:pt x="4477718" y="127"/>
                  </a:cubicBezTo>
                  <a:cubicBezTo>
                    <a:pt x="4356052" y="127"/>
                    <a:pt x="4251150" y="80137"/>
                    <a:pt x="4211018" y="188976"/>
                  </a:cubicBezTo>
                  <a:lnTo>
                    <a:pt x="3938756" y="188976"/>
                  </a:lnTo>
                  <a:lnTo>
                    <a:pt x="3022822" y="188976"/>
                  </a:lnTo>
                  <a:lnTo>
                    <a:pt x="1906728" y="188976"/>
                  </a:lnTo>
                  <a:lnTo>
                    <a:pt x="948878" y="188976"/>
                  </a:lnTo>
                  <a:cubicBezTo>
                    <a:pt x="839723" y="188976"/>
                    <a:pt x="709803" y="184658"/>
                    <a:pt x="548894" y="185039"/>
                  </a:cubicBezTo>
                  <a:cubicBezTo>
                    <a:pt x="507619" y="78105"/>
                    <a:pt x="409067" y="0"/>
                    <a:pt x="285496" y="0"/>
                  </a:cubicBezTo>
                  <a:cubicBezTo>
                    <a:pt x="130302" y="254"/>
                    <a:pt x="2286" y="130048"/>
                    <a:pt x="1143" y="284353"/>
                  </a:cubicBezTo>
                  <a:cubicBezTo>
                    <a:pt x="0" y="438658"/>
                    <a:pt x="131953" y="568452"/>
                    <a:pt x="285242" y="568452"/>
                  </a:cubicBezTo>
                  <a:cubicBezTo>
                    <a:pt x="410337" y="568452"/>
                    <a:pt x="509778" y="488442"/>
                    <a:pt x="550164" y="379603"/>
                  </a:cubicBezTo>
                  <a:lnTo>
                    <a:pt x="857785" y="379603"/>
                  </a:lnTo>
                  <a:lnTo>
                    <a:pt x="1773719" y="379603"/>
                  </a:lnTo>
                  <a:lnTo>
                    <a:pt x="2889814" y="379603"/>
                  </a:lnTo>
                  <a:lnTo>
                    <a:pt x="3847664" y="379603"/>
                  </a:lnTo>
                  <a:cubicBezTo>
                    <a:pt x="3953362" y="379603"/>
                    <a:pt x="4059751" y="383667"/>
                    <a:pt x="4211526" y="383540"/>
                  </a:cubicBezTo>
                  <a:cubicBezTo>
                    <a:pt x="4252674" y="490474"/>
                    <a:pt x="4358592" y="568579"/>
                    <a:pt x="4477464" y="568579"/>
                  </a:cubicBezTo>
                  <a:cubicBezTo>
                    <a:pt x="4627324" y="568579"/>
                    <a:pt x="4740481" y="453644"/>
                    <a:pt x="4759150" y="311785"/>
                  </a:cubicBezTo>
                  <a:cubicBezTo>
                    <a:pt x="4761309" y="303403"/>
                    <a:pt x="4762198" y="294259"/>
                    <a:pt x="4761817" y="28435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AutoShape 17" id="17"/>
          <p:cNvSpPr/>
          <p:nvPr/>
        </p:nvSpPr>
        <p:spPr>
          <a:xfrm rot="0">
            <a:off x="6764116" y="5396320"/>
            <a:ext cx="2731553" cy="0"/>
          </a:xfrm>
          <a:prstGeom prst="line">
            <a:avLst/>
          </a:prstGeom>
          <a:ln cap="rnd" w="9525">
            <a:solidFill>
              <a:srgbClr val="403533">
                <a:alpha val="6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 rot="0">
            <a:off x="7745310" y="5329645"/>
            <a:ext cx="1911766" cy="0"/>
          </a:xfrm>
          <a:prstGeom prst="line">
            <a:avLst/>
          </a:prstGeom>
          <a:ln cap="flat" w="142875">
            <a:solidFill>
              <a:srgbClr val="90967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 rot="0">
            <a:off x="6764116" y="5993516"/>
            <a:ext cx="3653307" cy="0"/>
          </a:xfrm>
          <a:prstGeom prst="line">
            <a:avLst/>
          </a:prstGeom>
          <a:ln cap="rnd" w="9525">
            <a:solidFill>
              <a:srgbClr val="403533">
                <a:alpha val="6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 rot="0">
            <a:off x="9504276" y="5935707"/>
            <a:ext cx="1075400" cy="0"/>
          </a:xfrm>
          <a:prstGeom prst="line">
            <a:avLst/>
          </a:prstGeom>
          <a:ln cap="flat" w="142875">
            <a:solidFill>
              <a:srgbClr val="F6BDB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1" id="21"/>
          <p:cNvSpPr/>
          <p:nvPr/>
        </p:nvSpPr>
        <p:spPr>
          <a:xfrm rot="3852">
            <a:off x="6764114" y="6601959"/>
            <a:ext cx="4249434" cy="0"/>
          </a:xfrm>
          <a:prstGeom prst="line">
            <a:avLst/>
          </a:prstGeom>
          <a:ln cap="rnd" w="9525">
            <a:solidFill>
              <a:srgbClr val="403533">
                <a:alpha val="6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2" id="22"/>
          <p:cNvSpPr/>
          <p:nvPr/>
        </p:nvSpPr>
        <p:spPr>
          <a:xfrm rot="0">
            <a:off x="10579677" y="6537666"/>
            <a:ext cx="867740" cy="0"/>
          </a:xfrm>
          <a:prstGeom prst="line">
            <a:avLst/>
          </a:prstGeom>
          <a:ln cap="flat" w="142875">
            <a:solidFill>
              <a:srgbClr val="90967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3" id="23"/>
          <p:cNvSpPr/>
          <p:nvPr/>
        </p:nvSpPr>
        <p:spPr>
          <a:xfrm rot="0">
            <a:off x="6764116" y="7209743"/>
            <a:ext cx="5698089" cy="0"/>
          </a:xfrm>
          <a:prstGeom prst="line">
            <a:avLst/>
          </a:prstGeom>
          <a:ln cap="rnd" w="9525">
            <a:solidFill>
              <a:srgbClr val="403533">
                <a:alpha val="6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4" id="24"/>
          <p:cNvSpPr/>
          <p:nvPr/>
        </p:nvSpPr>
        <p:spPr>
          <a:xfrm rot="0">
            <a:off x="10618209" y="7134202"/>
            <a:ext cx="1888837" cy="0"/>
          </a:xfrm>
          <a:prstGeom prst="line">
            <a:avLst/>
          </a:prstGeom>
          <a:ln cap="flat" w="142875">
            <a:solidFill>
              <a:srgbClr val="F6BDB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5" id="25"/>
          <p:cNvSpPr/>
          <p:nvPr/>
        </p:nvSpPr>
        <p:spPr>
          <a:xfrm>
            <a:off x="6748429" y="7803898"/>
            <a:ext cx="5709689" cy="9525"/>
          </a:xfrm>
          <a:prstGeom prst="line">
            <a:avLst/>
          </a:prstGeom>
          <a:ln cap="rnd" w="9525">
            <a:solidFill>
              <a:srgbClr val="403533">
                <a:alpha val="6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6" id="26"/>
          <p:cNvSpPr/>
          <p:nvPr/>
        </p:nvSpPr>
        <p:spPr>
          <a:xfrm rot="0">
            <a:off x="11447417" y="7743708"/>
            <a:ext cx="1101508" cy="0"/>
          </a:xfrm>
          <a:prstGeom prst="line">
            <a:avLst/>
          </a:prstGeom>
          <a:ln cap="flat" w="142875">
            <a:solidFill>
              <a:srgbClr val="90967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7" id="27"/>
          <p:cNvSpPr/>
          <p:nvPr/>
        </p:nvSpPr>
        <p:spPr>
          <a:xfrm rot="0">
            <a:off x="6748430" y="8417764"/>
            <a:ext cx="7337987" cy="0"/>
          </a:xfrm>
          <a:prstGeom prst="line">
            <a:avLst/>
          </a:prstGeom>
          <a:ln cap="rnd" w="9525">
            <a:solidFill>
              <a:srgbClr val="403533">
                <a:alpha val="6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8" id="28"/>
          <p:cNvSpPr/>
          <p:nvPr/>
        </p:nvSpPr>
        <p:spPr>
          <a:xfrm rot="0">
            <a:off x="12199989" y="8346326"/>
            <a:ext cx="2251809" cy="0"/>
          </a:xfrm>
          <a:prstGeom prst="line">
            <a:avLst/>
          </a:prstGeom>
          <a:ln cap="flat" w="142875">
            <a:solidFill>
              <a:srgbClr val="F6BDB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9" id="29"/>
          <p:cNvSpPr/>
          <p:nvPr/>
        </p:nvSpPr>
        <p:spPr>
          <a:xfrm rot="0">
            <a:off x="6739516" y="9019063"/>
            <a:ext cx="9620436" cy="0"/>
          </a:xfrm>
          <a:prstGeom prst="line">
            <a:avLst/>
          </a:prstGeom>
          <a:ln cap="rnd" w="9525">
            <a:solidFill>
              <a:srgbClr val="403533">
                <a:alpha val="6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0" id="30"/>
          <p:cNvSpPr/>
          <p:nvPr/>
        </p:nvSpPr>
        <p:spPr>
          <a:xfrm flipH="false" flipV="false" rot="0">
            <a:off x="1168674" y="-620568"/>
            <a:ext cx="1739228" cy="3298535"/>
          </a:xfrm>
          <a:custGeom>
            <a:avLst/>
            <a:gdLst/>
            <a:ahLst/>
            <a:cxnLst/>
            <a:rect r="r" b="b" t="t" l="l"/>
            <a:pathLst>
              <a:path h="3298535" w="1739228">
                <a:moveTo>
                  <a:pt x="0" y="0"/>
                </a:moveTo>
                <a:lnTo>
                  <a:pt x="1739227" y="0"/>
                </a:lnTo>
                <a:lnTo>
                  <a:pt x="1739227" y="3298536"/>
                </a:lnTo>
                <a:lnTo>
                  <a:pt x="0" y="32985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5828324" y="-1114118"/>
            <a:ext cx="1578886" cy="3792085"/>
          </a:xfrm>
          <a:custGeom>
            <a:avLst/>
            <a:gdLst/>
            <a:ahLst/>
            <a:cxnLst/>
            <a:rect r="r" b="b" t="t" l="l"/>
            <a:pathLst>
              <a:path h="3792085" w="1578886">
                <a:moveTo>
                  <a:pt x="0" y="0"/>
                </a:moveTo>
                <a:lnTo>
                  <a:pt x="1578886" y="0"/>
                </a:lnTo>
                <a:lnTo>
                  <a:pt x="1578886" y="3792086"/>
                </a:lnTo>
                <a:lnTo>
                  <a:pt x="0" y="37920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2" id="32"/>
          <p:cNvSpPr/>
          <p:nvPr/>
        </p:nvSpPr>
        <p:spPr>
          <a:xfrm rot="0">
            <a:off x="6764116" y="4733108"/>
            <a:ext cx="1075400" cy="0"/>
          </a:xfrm>
          <a:prstGeom prst="line">
            <a:avLst/>
          </a:prstGeom>
          <a:ln cap="flat" w="142875">
            <a:solidFill>
              <a:srgbClr val="F6BDB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3" id="33"/>
          <p:cNvSpPr txBox="true"/>
          <p:nvPr/>
        </p:nvSpPr>
        <p:spPr>
          <a:xfrm rot="0">
            <a:off x="9742964" y="5189945"/>
            <a:ext cx="6641588" cy="37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0"/>
              </a:lnSpc>
            </a:pPr>
            <a:r>
              <a:rPr lang="en-US" b="true" sz="2300">
                <a:solidFill>
                  <a:srgbClr val="403533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2-4 HRS TO PLAN, 2-6 HRS TO FACILITATE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0765622" y="5807437"/>
            <a:ext cx="6641588" cy="37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0"/>
              </a:lnSpc>
            </a:pPr>
            <a:r>
              <a:rPr lang="en-US" b="true" sz="2300">
                <a:solidFill>
                  <a:srgbClr val="403533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1 HR TO RESEARCH, 2 HRS TO MAKE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1681184" y="6404633"/>
            <a:ext cx="6641588" cy="37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0"/>
              </a:lnSpc>
            </a:pPr>
            <a:r>
              <a:rPr lang="en-US" b="true" sz="2300">
                <a:solidFill>
                  <a:srgbClr val="403533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2-3 HRS FOR ROUNDS, ~1 FOR CALLS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2548925" y="7019560"/>
            <a:ext cx="3835627" cy="37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0"/>
              </a:lnSpc>
            </a:pPr>
            <a:r>
              <a:rPr lang="en-US" b="true" sz="2300">
                <a:solidFill>
                  <a:srgbClr val="403533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1 HR TO FACILITATE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2710190" y="7647575"/>
            <a:ext cx="3674362" cy="37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0"/>
              </a:lnSpc>
            </a:pPr>
            <a:r>
              <a:rPr lang="en-US" b="true" sz="2300">
                <a:solidFill>
                  <a:srgbClr val="403533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5-10 HRS/WEEK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4451798" y="8196442"/>
            <a:ext cx="1932754" cy="37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0"/>
              </a:lnSpc>
            </a:pPr>
            <a:r>
              <a:rPr lang="en-US" b="true" sz="2300">
                <a:solidFill>
                  <a:srgbClr val="403533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1-2 HRS/WEEK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850489" y="2272803"/>
            <a:ext cx="8255587" cy="6985497"/>
          </a:xfrm>
          <a:custGeom>
            <a:avLst/>
            <a:gdLst/>
            <a:ahLst/>
            <a:cxnLst/>
            <a:rect r="r" b="b" t="t" l="l"/>
            <a:pathLst>
              <a:path h="6985497" w="8255587">
                <a:moveTo>
                  <a:pt x="0" y="0"/>
                </a:moveTo>
                <a:lnTo>
                  <a:pt x="8255587" y="0"/>
                </a:lnTo>
                <a:lnTo>
                  <a:pt x="8255587" y="6985497"/>
                </a:lnTo>
                <a:lnTo>
                  <a:pt x="0" y="69854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-334967" y="9437306"/>
            <a:ext cx="18957935" cy="0"/>
          </a:xfrm>
          <a:prstGeom prst="line">
            <a:avLst/>
          </a:prstGeom>
          <a:ln cap="rnd" w="9525">
            <a:solidFill>
              <a:srgbClr val="40353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1028700"/>
            <a:ext cx="4581580" cy="8427656"/>
          </a:xfrm>
          <a:custGeom>
            <a:avLst/>
            <a:gdLst/>
            <a:ahLst/>
            <a:cxnLst/>
            <a:rect r="r" b="b" t="t" l="l"/>
            <a:pathLst>
              <a:path h="8427656" w="4581580">
                <a:moveTo>
                  <a:pt x="0" y="0"/>
                </a:moveTo>
                <a:lnTo>
                  <a:pt x="4581580" y="0"/>
                </a:lnTo>
                <a:lnTo>
                  <a:pt x="4581580" y="8427656"/>
                </a:lnTo>
                <a:lnTo>
                  <a:pt x="0" y="84276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12004">
            <a:off x="3054316" y="1498703"/>
            <a:ext cx="842575" cy="1072723"/>
          </a:xfrm>
          <a:custGeom>
            <a:avLst/>
            <a:gdLst/>
            <a:ahLst/>
            <a:cxnLst/>
            <a:rect r="r" b="b" t="t" l="l"/>
            <a:pathLst>
              <a:path h="1072723" w="842575">
                <a:moveTo>
                  <a:pt x="0" y="0"/>
                </a:moveTo>
                <a:lnTo>
                  <a:pt x="842575" y="0"/>
                </a:lnTo>
                <a:lnTo>
                  <a:pt x="842575" y="1072723"/>
                </a:lnTo>
                <a:lnTo>
                  <a:pt x="0" y="10727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8712099" y="1919988"/>
            <a:ext cx="7879718" cy="6365763"/>
            <a:chOff x="0" y="0"/>
            <a:chExt cx="10506290" cy="8487685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61925"/>
              <a:ext cx="10506290" cy="6238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9000"/>
                </a:lnSpc>
              </a:pPr>
              <a:r>
                <a:rPr lang="en-US" sz="9000">
                  <a:solidFill>
                    <a:srgbClr val="403533"/>
                  </a:solidFill>
                  <a:latin typeface="Granaina"/>
                  <a:ea typeface="Granaina"/>
                  <a:cs typeface="Granaina"/>
                  <a:sym typeface="Granaina"/>
                </a:rPr>
                <a:t>Boundaries need practice! No one else can set your boundaries for you.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7106771"/>
              <a:ext cx="10506290" cy="13809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59"/>
                </a:lnSpc>
                <a:spcBef>
                  <a:spcPct val="0"/>
                </a:spcBef>
              </a:pPr>
              <a:r>
                <a:rPr lang="en-US" sz="3199">
                  <a:solidFill>
                    <a:srgbClr val="403533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However, if you're having a hard time with it - chat with your RLM or senior about strategies!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BD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0819922" y="4313759"/>
            <a:ext cx="7627261" cy="4362425"/>
          </a:xfrm>
          <a:custGeom>
            <a:avLst/>
            <a:gdLst/>
            <a:ahLst/>
            <a:cxnLst/>
            <a:rect r="r" b="b" t="t" l="l"/>
            <a:pathLst>
              <a:path h="4362425" w="7627261">
                <a:moveTo>
                  <a:pt x="7627262" y="0"/>
                </a:moveTo>
                <a:lnTo>
                  <a:pt x="0" y="0"/>
                </a:lnTo>
                <a:lnTo>
                  <a:pt x="0" y="4362425"/>
                </a:lnTo>
                <a:lnTo>
                  <a:pt x="7627262" y="4362425"/>
                </a:lnTo>
                <a:lnTo>
                  <a:pt x="76272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21234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-1216072" y="8666659"/>
            <a:ext cx="20720144" cy="0"/>
          </a:xfrm>
          <a:prstGeom prst="line">
            <a:avLst/>
          </a:prstGeom>
          <a:ln cap="rnd" w="9525">
            <a:solidFill>
              <a:srgbClr val="40353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-166399" y="4313759"/>
            <a:ext cx="7627261" cy="4362425"/>
          </a:xfrm>
          <a:custGeom>
            <a:avLst/>
            <a:gdLst/>
            <a:ahLst/>
            <a:cxnLst/>
            <a:rect r="r" b="b" t="t" l="l"/>
            <a:pathLst>
              <a:path h="4362425" w="7627261">
                <a:moveTo>
                  <a:pt x="0" y="0"/>
                </a:moveTo>
                <a:lnTo>
                  <a:pt x="7627261" y="0"/>
                </a:lnTo>
                <a:lnTo>
                  <a:pt x="7627261" y="4362425"/>
                </a:lnTo>
                <a:lnTo>
                  <a:pt x="0" y="4362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21234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769546" y="4024862"/>
            <a:ext cx="8748908" cy="5233438"/>
          </a:xfrm>
          <a:custGeom>
            <a:avLst/>
            <a:gdLst/>
            <a:ahLst/>
            <a:cxnLst/>
            <a:rect r="r" b="b" t="t" l="l"/>
            <a:pathLst>
              <a:path h="5233438" w="8748908">
                <a:moveTo>
                  <a:pt x="0" y="0"/>
                </a:moveTo>
                <a:lnTo>
                  <a:pt x="8748908" y="0"/>
                </a:lnTo>
                <a:lnTo>
                  <a:pt x="8748908" y="5233438"/>
                </a:lnTo>
                <a:lnTo>
                  <a:pt x="0" y="52334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724849" y="4287711"/>
            <a:ext cx="6815347" cy="4185264"/>
          </a:xfrm>
          <a:custGeom>
            <a:avLst/>
            <a:gdLst/>
            <a:ahLst/>
            <a:cxnLst/>
            <a:rect r="r" b="b" t="t" l="l"/>
            <a:pathLst>
              <a:path h="4185264" w="6815347">
                <a:moveTo>
                  <a:pt x="0" y="0"/>
                </a:moveTo>
                <a:lnTo>
                  <a:pt x="6815347" y="0"/>
                </a:lnTo>
                <a:lnTo>
                  <a:pt x="6815347" y="4185263"/>
                </a:lnTo>
                <a:lnTo>
                  <a:pt x="0" y="41852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42668" r="0" b="-4266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090140" y="6002739"/>
            <a:ext cx="3490368" cy="3255561"/>
          </a:xfrm>
          <a:custGeom>
            <a:avLst/>
            <a:gdLst/>
            <a:ahLst/>
            <a:cxnLst/>
            <a:rect r="r" b="b" t="t" l="l"/>
            <a:pathLst>
              <a:path h="3255561" w="3490368">
                <a:moveTo>
                  <a:pt x="0" y="0"/>
                </a:moveTo>
                <a:lnTo>
                  <a:pt x="3490367" y="0"/>
                </a:lnTo>
                <a:lnTo>
                  <a:pt x="3490367" y="3255561"/>
                </a:lnTo>
                <a:lnTo>
                  <a:pt x="0" y="32555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80790" y="5379268"/>
            <a:ext cx="3052433" cy="4114800"/>
          </a:xfrm>
          <a:custGeom>
            <a:avLst/>
            <a:gdLst/>
            <a:ahLst/>
            <a:cxnLst/>
            <a:rect r="r" b="b" t="t" l="l"/>
            <a:pathLst>
              <a:path h="4114800" w="3052433">
                <a:moveTo>
                  <a:pt x="0" y="0"/>
                </a:moveTo>
                <a:lnTo>
                  <a:pt x="3052433" y="0"/>
                </a:lnTo>
                <a:lnTo>
                  <a:pt x="305243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307098" y="1162050"/>
            <a:ext cx="11673803" cy="270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999"/>
              </a:lnSpc>
            </a:pPr>
            <a:r>
              <a:rPr lang="en-US" sz="6999">
                <a:solidFill>
                  <a:srgbClr val="403533"/>
                </a:solidFill>
                <a:latin typeface="Granaina"/>
                <a:ea typeface="Granaina"/>
                <a:cs typeface="Granaina"/>
                <a:sym typeface="Granaina"/>
              </a:rPr>
              <a:t>It will take practice! Be gentle with yourself, and don't hesitate to re-adjust when it's not working.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310712" y="9621241"/>
            <a:ext cx="18957935" cy="0"/>
          </a:xfrm>
          <a:prstGeom prst="line">
            <a:avLst/>
          </a:prstGeom>
          <a:ln cap="rnd" w="9525">
            <a:solidFill>
              <a:srgbClr val="40353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true" flipV="false" rot="0">
            <a:off x="10185295" y="-350141"/>
            <a:ext cx="10009868" cy="9608441"/>
          </a:xfrm>
          <a:custGeom>
            <a:avLst/>
            <a:gdLst/>
            <a:ahLst/>
            <a:cxnLst/>
            <a:rect r="r" b="b" t="t" l="l"/>
            <a:pathLst>
              <a:path h="9608441" w="10009868">
                <a:moveTo>
                  <a:pt x="10009868" y="0"/>
                </a:moveTo>
                <a:lnTo>
                  <a:pt x="0" y="0"/>
                </a:lnTo>
                <a:lnTo>
                  <a:pt x="0" y="9608441"/>
                </a:lnTo>
                <a:lnTo>
                  <a:pt x="10009868" y="9608441"/>
                </a:lnTo>
                <a:lnTo>
                  <a:pt x="1000986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445334" y="6134659"/>
            <a:ext cx="2523554" cy="3496107"/>
          </a:xfrm>
          <a:custGeom>
            <a:avLst/>
            <a:gdLst/>
            <a:ahLst/>
            <a:cxnLst/>
            <a:rect r="r" b="b" t="t" l="l"/>
            <a:pathLst>
              <a:path h="3496107" w="2523554">
                <a:moveTo>
                  <a:pt x="0" y="0"/>
                </a:moveTo>
                <a:lnTo>
                  <a:pt x="2523554" y="0"/>
                </a:lnTo>
                <a:lnTo>
                  <a:pt x="2523554" y="3496107"/>
                </a:lnTo>
                <a:lnTo>
                  <a:pt x="0" y="34961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347946" y="1066800"/>
            <a:ext cx="6499085" cy="8592541"/>
          </a:xfrm>
          <a:custGeom>
            <a:avLst/>
            <a:gdLst/>
            <a:ahLst/>
            <a:cxnLst/>
            <a:rect r="r" b="b" t="t" l="l"/>
            <a:pathLst>
              <a:path h="8592541" w="6499085">
                <a:moveTo>
                  <a:pt x="0" y="0"/>
                </a:moveTo>
                <a:lnTo>
                  <a:pt x="6499085" y="0"/>
                </a:lnTo>
                <a:lnTo>
                  <a:pt x="6499085" y="8592541"/>
                </a:lnTo>
                <a:lnTo>
                  <a:pt x="0" y="85925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190625"/>
            <a:ext cx="7926322" cy="120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00"/>
              </a:lnSpc>
            </a:pPr>
            <a:r>
              <a:rPr lang="en-US" sz="9000">
                <a:solidFill>
                  <a:srgbClr val="403533"/>
                </a:solidFill>
                <a:latin typeface="Granaina"/>
                <a:ea typeface="Granaina"/>
                <a:cs typeface="Granaina"/>
                <a:sym typeface="Granaina"/>
              </a:rPr>
              <a:t>Agenda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774906" y="3176456"/>
            <a:ext cx="7788899" cy="423545"/>
            <a:chOff x="0" y="0"/>
            <a:chExt cx="10385199" cy="564726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732923" y="-15029"/>
              <a:ext cx="9652276" cy="5471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403533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Identifying what energize or drain you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38100"/>
              <a:ext cx="543092" cy="5266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799"/>
                </a:lnSpc>
              </a:pPr>
              <a:r>
                <a:rPr lang="en-US" sz="2799">
                  <a:solidFill>
                    <a:srgbClr val="403533"/>
                  </a:solidFill>
                  <a:latin typeface="Granaina"/>
                  <a:ea typeface="Granaina"/>
                  <a:cs typeface="Granaina"/>
                  <a:sym typeface="Granaina"/>
                </a:rPr>
                <a:t>01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774906" y="5686642"/>
            <a:ext cx="7788899" cy="423545"/>
            <a:chOff x="0" y="0"/>
            <a:chExt cx="10385199" cy="564726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732923" y="-15029"/>
              <a:ext cx="9652276" cy="5471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403533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Scenarios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38100"/>
              <a:ext cx="543092" cy="5266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799"/>
                </a:lnSpc>
              </a:pPr>
              <a:r>
                <a:rPr lang="en-US" sz="2799">
                  <a:solidFill>
                    <a:srgbClr val="403533"/>
                  </a:solidFill>
                  <a:latin typeface="Granaina"/>
                  <a:ea typeface="Granaina"/>
                  <a:cs typeface="Granaina"/>
                  <a:sym typeface="Granaina"/>
                </a:rPr>
                <a:t>03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74906" y="4058742"/>
            <a:ext cx="7788899" cy="1713547"/>
            <a:chOff x="0" y="0"/>
            <a:chExt cx="10385199" cy="2284730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732923" y="-15029"/>
              <a:ext cx="9652276" cy="22997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403533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Boundaries</a:t>
              </a:r>
            </a:p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403533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- What are they?</a:t>
              </a:r>
            </a:p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403533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- Setting &amp; following boundaries</a:t>
              </a:r>
            </a:p>
            <a:p>
              <a:pPr algn="l">
                <a:lnSpc>
                  <a:spcPts val="3499"/>
                </a:lnSpc>
              </a:pP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38100"/>
              <a:ext cx="543092" cy="5266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799"/>
                </a:lnSpc>
              </a:pPr>
              <a:r>
                <a:rPr lang="en-US" sz="2799">
                  <a:solidFill>
                    <a:srgbClr val="403533"/>
                  </a:solidFill>
                  <a:latin typeface="Granaina"/>
                  <a:ea typeface="Granaina"/>
                  <a:cs typeface="Granaina"/>
                  <a:sym typeface="Granaina"/>
                </a:rPr>
                <a:t>02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774906" y="6398848"/>
            <a:ext cx="7788899" cy="423545"/>
            <a:chOff x="0" y="0"/>
            <a:chExt cx="10385199" cy="564726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732923" y="-15029"/>
              <a:ext cx="9652276" cy="5471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403533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Boundaries as an RA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38100"/>
              <a:ext cx="543092" cy="5266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799"/>
                </a:lnSpc>
              </a:pPr>
              <a:r>
                <a:rPr lang="en-US" sz="2799">
                  <a:solidFill>
                    <a:srgbClr val="403533"/>
                  </a:solidFill>
                  <a:latin typeface="Granaina"/>
                  <a:ea typeface="Granaina"/>
                  <a:cs typeface="Granaina"/>
                  <a:sym typeface="Granaina"/>
                </a:rPr>
                <a:t>04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BD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700" y="3156344"/>
            <a:ext cx="18300700" cy="7130656"/>
            <a:chOff x="0" y="0"/>
            <a:chExt cx="4819937" cy="18780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9938" cy="1878033"/>
            </a:xfrm>
            <a:custGeom>
              <a:avLst/>
              <a:gdLst/>
              <a:ahLst/>
              <a:cxnLst/>
              <a:rect r="r" b="b" t="t" l="l"/>
              <a:pathLst>
                <a:path h="1878033" w="4819938">
                  <a:moveTo>
                    <a:pt x="0" y="0"/>
                  </a:moveTo>
                  <a:lnTo>
                    <a:pt x="4819938" y="0"/>
                  </a:lnTo>
                  <a:lnTo>
                    <a:pt x="4819938" y="1878033"/>
                  </a:lnTo>
                  <a:lnTo>
                    <a:pt x="0" y="18780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819937" cy="19351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4387247"/>
            <a:ext cx="4834338" cy="3590014"/>
            <a:chOff x="0" y="0"/>
            <a:chExt cx="1094522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94522" cy="812800"/>
            </a:xfrm>
            <a:custGeom>
              <a:avLst/>
              <a:gdLst/>
              <a:ahLst/>
              <a:cxnLst/>
              <a:rect r="r" b="b" t="t" l="l"/>
              <a:pathLst>
                <a:path h="812800" w="1094522">
                  <a:moveTo>
                    <a:pt x="0" y="0"/>
                  </a:moveTo>
                  <a:lnTo>
                    <a:pt x="1094522" y="0"/>
                  </a:lnTo>
                  <a:lnTo>
                    <a:pt x="1094522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5730" t="0" r="-573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6726831" y="4387247"/>
            <a:ext cx="4834338" cy="3590014"/>
            <a:chOff x="0" y="0"/>
            <a:chExt cx="1094522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94522" cy="812800"/>
            </a:xfrm>
            <a:custGeom>
              <a:avLst/>
              <a:gdLst/>
              <a:ahLst/>
              <a:cxnLst/>
              <a:rect r="r" b="b" t="t" l="l"/>
              <a:pathLst>
                <a:path h="812800" w="1094522">
                  <a:moveTo>
                    <a:pt x="0" y="0"/>
                  </a:moveTo>
                  <a:lnTo>
                    <a:pt x="1094522" y="0"/>
                  </a:lnTo>
                  <a:lnTo>
                    <a:pt x="1094522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3"/>
              <a:stretch>
                <a:fillRect l="0" t="-20044" r="0" b="-20044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12424962" y="4387247"/>
            <a:ext cx="4834338" cy="3590014"/>
            <a:chOff x="0" y="0"/>
            <a:chExt cx="1094522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94522" cy="812800"/>
            </a:xfrm>
            <a:custGeom>
              <a:avLst/>
              <a:gdLst/>
              <a:ahLst/>
              <a:cxnLst/>
              <a:rect r="r" b="b" t="t" l="l"/>
              <a:pathLst>
                <a:path h="812800" w="1094522">
                  <a:moveTo>
                    <a:pt x="0" y="0"/>
                  </a:moveTo>
                  <a:lnTo>
                    <a:pt x="1094522" y="0"/>
                  </a:lnTo>
                  <a:lnTo>
                    <a:pt x="1094522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-5626" t="0" r="-5626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2215602" y="1123950"/>
            <a:ext cx="13844095" cy="96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349"/>
              </a:lnSpc>
            </a:pPr>
            <a:r>
              <a:rPr lang="en-US" sz="6999" spc="-139">
                <a:solidFill>
                  <a:srgbClr val="000000"/>
                </a:solidFill>
                <a:latin typeface="Granaina"/>
                <a:ea typeface="Granaina"/>
                <a:cs typeface="Granaina"/>
                <a:sym typeface="Granaina"/>
              </a:rPr>
              <a:t>Reflection: What energizes you?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8343912"/>
            <a:ext cx="4834338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00"/>
              </a:lnSpc>
            </a:pPr>
            <a:r>
              <a:rPr lang="en-US" b="true" sz="3000" spc="-6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Spending time in nature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726831" y="8343912"/>
            <a:ext cx="4834338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00"/>
              </a:lnSpc>
            </a:pPr>
            <a:r>
              <a:rPr lang="en-US" b="true" sz="3000" spc="-6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Brunch with a loved one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424962" y="8343912"/>
            <a:ext cx="4834338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00"/>
              </a:lnSpc>
            </a:pPr>
            <a:r>
              <a:rPr lang="en-US" b="true" sz="3000" spc="-6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Slow Mornings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213311" y="2849225"/>
            <a:ext cx="2002291" cy="1919697"/>
          </a:xfrm>
          <a:custGeom>
            <a:avLst/>
            <a:gdLst/>
            <a:ahLst/>
            <a:cxnLst/>
            <a:rect r="r" b="b" t="t" l="l"/>
            <a:pathLst>
              <a:path h="1919697" w="2002291">
                <a:moveTo>
                  <a:pt x="0" y="0"/>
                </a:moveTo>
                <a:lnTo>
                  <a:pt x="2002291" y="0"/>
                </a:lnTo>
                <a:lnTo>
                  <a:pt x="2002291" y="1919697"/>
                </a:lnTo>
                <a:lnTo>
                  <a:pt x="0" y="19196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BD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539070" y="6778100"/>
            <a:ext cx="3674733" cy="2204840"/>
            <a:chOff x="0" y="0"/>
            <a:chExt cx="6350000" cy="381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3810000"/>
            </a:xfrm>
            <a:custGeom>
              <a:avLst/>
              <a:gdLst/>
              <a:ahLst/>
              <a:cxnLst/>
              <a:rect r="r" b="b" t="t" l="l"/>
              <a:pathLst>
                <a:path h="3810000" w="6350000">
                  <a:moveTo>
                    <a:pt x="0" y="1905000"/>
                  </a:moveTo>
                  <a:cubicBezTo>
                    <a:pt x="0" y="853440"/>
                    <a:pt x="853440" y="0"/>
                    <a:pt x="1905000" y="0"/>
                  </a:cubicBezTo>
                  <a:lnTo>
                    <a:pt x="4445000" y="0"/>
                  </a:lnTo>
                  <a:cubicBezTo>
                    <a:pt x="5496560" y="0"/>
                    <a:pt x="6350000" y="853440"/>
                    <a:pt x="6350000" y="1905000"/>
                  </a:cubicBezTo>
                  <a:cubicBezTo>
                    <a:pt x="6350000" y="2956560"/>
                    <a:pt x="5496560" y="3810000"/>
                    <a:pt x="4445000" y="3810000"/>
                  </a:cubicBezTo>
                  <a:lnTo>
                    <a:pt x="1905000" y="3810000"/>
                  </a:lnTo>
                  <a:cubicBezTo>
                    <a:pt x="853440" y="3810000"/>
                    <a:pt x="0" y="2956560"/>
                    <a:pt x="0" y="1905000"/>
                  </a:cubicBezTo>
                  <a:close/>
                </a:path>
              </a:pathLst>
            </a:custGeom>
            <a:blipFill>
              <a:blip r:embed="rId2"/>
              <a:stretch>
                <a:fillRect l="0" t="-5520" r="0" b="-552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9613576" y="9403589"/>
            <a:ext cx="3600227" cy="369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04"/>
              </a:lnSpc>
              <a:spcBef>
                <a:spcPct val="0"/>
              </a:spcBef>
            </a:pPr>
            <a:r>
              <a:rPr lang="en-US" b="true" sz="2234" spc="-44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Phones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1635997" y="3173951"/>
            <a:ext cx="4305913" cy="2583548"/>
            <a:chOff x="0" y="0"/>
            <a:chExt cx="6350000" cy="381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3810000"/>
            </a:xfrm>
            <a:custGeom>
              <a:avLst/>
              <a:gdLst/>
              <a:ahLst/>
              <a:cxnLst/>
              <a:rect r="r" b="b" t="t" l="l"/>
              <a:pathLst>
                <a:path h="3810000" w="6350000">
                  <a:moveTo>
                    <a:pt x="0" y="1905000"/>
                  </a:moveTo>
                  <a:cubicBezTo>
                    <a:pt x="0" y="853440"/>
                    <a:pt x="853440" y="0"/>
                    <a:pt x="1905000" y="0"/>
                  </a:cubicBezTo>
                  <a:lnTo>
                    <a:pt x="4445000" y="0"/>
                  </a:lnTo>
                  <a:cubicBezTo>
                    <a:pt x="5496560" y="0"/>
                    <a:pt x="6350000" y="853440"/>
                    <a:pt x="6350000" y="1905000"/>
                  </a:cubicBezTo>
                  <a:cubicBezTo>
                    <a:pt x="6350000" y="2956560"/>
                    <a:pt x="5496560" y="3810000"/>
                    <a:pt x="4445000" y="3810000"/>
                  </a:cubicBezTo>
                  <a:lnTo>
                    <a:pt x="1905000" y="3810000"/>
                  </a:lnTo>
                  <a:cubicBezTo>
                    <a:pt x="853440" y="3810000"/>
                    <a:pt x="0" y="2956560"/>
                    <a:pt x="0" y="1905000"/>
                  </a:cubicBezTo>
                  <a:close/>
                </a:path>
              </a:pathLst>
            </a:custGeom>
            <a:blipFill>
              <a:blip r:embed="rId3"/>
              <a:stretch>
                <a:fillRect l="0" t="-5625" r="0" b="-5625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1701475" y="6245782"/>
            <a:ext cx="4218609" cy="437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03"/>
              </a:lnSpc>
              <a:spcBef>
                <a:spcPct val="0"/>
              </a:spcBef>
            </a:pPr>
            <a:r>
              <a:rPr lang="en-US" b="true" sz="2617" spc="-52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Large gatherings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6810963" y="3173951"/>
            <a:ext cx="4305913" cy="2583548"/>
            <a:chOff x="0" y="0"/>
            <a:chExt cx="6350000" cy="381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3810000"/>
            </a:xfrm>
            <a:custGeom>
              <a:avLst/>
              <a:gdLst/>
              <a:ahLst/>
              <a:cxnLst/>
              <a:rect r="r" b="b" t="t" l="l"/>
              <a:pathLst>
                <a:path h="3810000" w="6350000">
                  <a:moveTo>
                    <a:pt x="0" y="1905000"/>
                  </a:moveTo>
                  <a:cubicBezTo>
                    <a:pt x="0" y="853440"/>
                    <a:pt x="853440" y="0"/>
                    <a:pt x="1905000" y="0"/>
                  </a:cubicBezTo>
                  <a:lnTo>
                    <a:pt x="4445000" y="0"/>
                  </a:lnTo>
                  <a:cubicBezTo>
                    <a:pt x="5496560" y="0"/>
                    <a:pt x="6350000" y="853440"/>
                    <a:pt x="6350000" y="1905000"/>
                  </a:cubicBezTo>
                  <a:cubicBezTo>
                    <a:pt x="6350000" y="2956560"/>
                    <a:pt x="5496560" y="3810000"/>
                    <a:pt x="4445000" y="3810000"/>
                  </a:cubicBezTo>
                  <a:lnTo>
                    <a:pt x="1905000" y="3810000"/>
                  </a:lnTo>
                  <a:cubicBezTo>
                    <a:pt x="853440" y="3810000"/>
                    <a:pt x="0" y="2956560"/>
                    <a:pt x="0" y="1905000"/>
                  </a:cubicBezTo>
                  <a:close/>
                </a:path>
              </a:pathLst>
            </a:custGeom>
            <a:blipFill>
              <a:blip r:embed="rId4"/>
              <a:stretch>
                <a:fillRect l="0" t="-5520" r="0" b="-552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6854615" y="6245782"/>
            <a:ext cx="4218609" cy="437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03"/>
              </a:lnSpc>
              <a:spcBef>
                <a:spcPct val="0"/>
              </a:spcBef>
            </a:pPr>
            <a:r>
              <a:rPr lang="en-US" b="true" sz="2617" spc="-52" u="non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Urgency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773994" y="4773534"/>
            <a:ext cx="4729784" cy="3399532"/>
          </a:xfrm>
          <a:custGeom>
            <a:avLst/>
            <a:gdLst/>
            <a:ahLst/>
            <a:cxnLst/>
            <a:rect r="r" b="b" t="t" l="l"/>
            <a:pathLst>
              <a:path h="3399532" w="4729784">
                <a:moveTo>
                  <a:pt x="0" y="0"/>
                </a:moveTo>
                <a:lnTo>
                  <a:pt x="4729784" y="0"/>
                </a:lnTo>
                <a:lnTo>
                  <a:pt x="4729784" y="3399533"/>
                </a:lnTo>
                <a:lnTo>
                  <a:pt x="0" y="33995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2" id="12"/>
          <p:cNvSpPr/>
          <p:nvPr/>
        </p:nvSpPr>
        <p:spPr>
          <a:xfrm rot="5400000">
            <a:off x="-4026912" y="5270402"/>
            <a:ext cx="10550328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rot="5400000">
            <a:off x="11461387" y="5270402"/>
            <a:ext cx="10550328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rot="0">
            <a:off x="0" y="1028700"/>
            <a:ext cx="18288000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 rot="0">
            <a:off x="0" y="2751687"/>
            <a:ext cx="18464314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6" id="16"/>
          <p:cNvSpPr txBox="true"/>
          <p:nvPr/>
        </p:nvSpPr>
        <p:spPr>
          <a:xfrm rot="0">
            <a:off x="1841283" y="1503390"/>
            <a:ext cx="8767756" cy="866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720"/>
              </a:lnSpc>
            </a:pPr>
            <a:r>
              <a:rPr lang="en-US" sz="5600" spc="-112">
                <a:solidFill>
                  <a:srgbClr val="000000"/>
                </a:solidFill>
                <a:latin typeface="Granaina"/>
                <a:ea typeface="Granaina"/>
                <a:cs typeface="Granaina"/>
                <a:sym typeface="Granaina"/>
              </a:rPr>
              <a:t>What drains your energy?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4120423" y="3193090"/>
            <a:ext cx="10047154" cy="5023577"/>
            <a:chOff x="0" y="0"/>
            <a:chExt cx="6662420" cy="33312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662420" cy="3331210"/>
            </a:xfrm>
            <a:custGeom>
              <a:avLst/>
              <a:gdLst/>
              <a:ahLst/>
              <a:cxnLst/>
              <a:rect r="r" b="b" t="t" l="l"/>
              <a:pathLst>
                <a:path h="3331210" w="6662420">
                  <a:moveTo>
                    <a:pt x="3331210" y="3331210"/>
                  </a:moveTo>
                  <a:lnTo>
                    <a:pt x="0" y="3331210"/>
                  </a:lnTo>
                  <a:cubicBezTo>
                    <a:pt x="0" y="1490980"/>
                    <a:pt x="1490980" y="0"/>
                    <a:pt x="3331210" y="0"/>
                  </a:cubicBezTo>
                  <a:cubicBezTo>
                    <a:pt x="5171440" y="0"/>
                    <a:pt x="6662420" y="1490980"/>
                    <a:pt x="6662420" y="3331210"/>
                  </a:cubicBezTo>
                  <a:lnTo>
                    <a:pt x="3331210" y="3331210"/>
                  </a:lnTo>
                  <a:close/>
                </a:path>
              </a:pathLst>
            </a:custGeom>
            <a:blipFill>
              <a:blip r:embed="rId2"/>
              <a:stretch>
                <a:fillRect l="0" t="-2125" r="0" b="-2125"/>
              </a:stretch>
            </a:blipFill>
          </p:spPr>
        </p:sp>
      </p:grpSp>
      <p:sp>
        <p:nvSpPr>
          <p:cNvPr name="AutoShape 4" id="4"/>
          <p:cNvSpPr/>
          <p:nvPr/>
        </p:nvSpPr>
        <p:spPr>
          <a:xfrm rot="0">
            <a:off x="-334967" y="8207142"/>
            <a:ext cx="18957935" cy="0"/>
          </a:xfrm>
          <a:prstGeom prst="line">
            <a:avLst/>
          </a:prstGeom>
          <a:ln cap="rnd" w="9525">
            <a:solidFill>
              <a:srgbClr val="40353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-504422" y="3031327"/>
            <a:ext cx="4190184" cy="5347103"/>
          </a:xfrm>
          <a:custGeom>
            <a:avLst/>
            <a:gdLst/>
            <a:ahLst/>
            <a:cxnLst/>
            <a:rect r="r" b="b" t="t" l="l"/>
            <a:pathLst>
              <a:path h="5347103" w="4190184">
                <a:moveTo>
                  <a:pt x="0" y="0"/>
                </a:moveTo>
                <a:lnTo>
                  <a:pt x="4190184" y="0"/>
                </a:lnTo>
                <a:lnTo>
                  <a:pt x="4190184" y="5347103"/>
                </a:lnTo>
                <a:lnTo>
                  <a:pt x="0" y="53471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845591" y="1117503"/>
            <a:ext cx="8596817" cy="1913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000"/>
              </a:lnSpc>
            </a:pPr>
            <a:r>
              <a:rPr lang="en-US" sz="9000">
                <a:solidFill>
                  <a:srgbClr val="403533"/>
                </a:solidFill>
                <a:latin typeface="Granaina"/>
                <a:ea typeface="Granaina"/>
                <a:cs typeface="Granaina"/>
                <a:sym typeface="Granaina"/>
              </a:rPr>
              <a:t>What are boundaries?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183925" y="8716645"/>
            <a:ext cx="13920150" cy="1045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59"/>
              </a:lnSpc>
              <a:spcBef>
                <a:spcPct val="0"/>
              </a:spcBef>
            </a:pPr>
            <a:r>
              <a:rPr lang="en-US" sz="3199">
                <a:solidFill>
                  <a:srgbClr val="403533"/>
                </a:solidFill>
                <a:latin typeface="TT Chocolates"/>
                <a:ea typeface="TT Chocolates"/>
                <a:cs typeface="TT Chocolates"/>
                <a:sym typeface="TT Chocolates"/>
              </a:rPr>
              <a:t>A set of guidelines you follow to determine how you spend your time and mental, emotional, and physical energy</a:t>
            </a:r>
          </a:p>
        </p:txBody>
      </p:sp>
      <p:sp>
        <p:nvSpPr>
          <p:cNvPr name="Freeform 8" id="8"/>
          <p:cNvSpPr/>
          <p:nvPr/>
        </p:nvSpPr>
        <p:spPr>
          <a:xfrm flipH="true" flipV="false" rot="0">
            <a:off x="14602238" y="3031327"/>
            <a:ext cx="4190184" cy="5347103"/>
          </a:xfrm>
          <a:custGeom>
            <a:avLst/>
            <a:gdLst/>
            <a:ahLst/>
            <a:cxnLst/>
            <a:rect r="r" b="b" t="t" l="l"/>
            <a:pathLst>
              <a:path h="5347103" w="4190184">
                <a:moveTo>
                  <a:pt x="4190184" y="0"/>
                </a:moveTo>
                <a:lnTo>
                  <a:pt x="0" y="0"/>
                </a:lnTo>
                <a:lnTo>
                  <a:pt x="0" y="5347103"/>
                </a:lnTo>
                <a:lnTo>
                  <a:pt x="4190184" y="5347103"/>
                </a:lnTo>
                <a:lnTo>
                  <a:pt x="419018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334967" y="8207142"/>
            <a:ext cx="18957935" cy="0"/>
          </a:xfrm>
          <a:prstGeom prst="line">
            <a:avLst/>
          </a:prstGeom>
          <a:ln cap="rnd" w="9525">
            <a:solidFill>
              <a:srgbClr val="40353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-504422" y="3031327"/>
            <a:ext cx="4190184" cy="5347103"/>
          </a:xfrm>
          <a:custGeom>
            <a:avLst/>
            <a:gdLst/>
            <a:ahLst/>
            <a:cxnLst/>
            <a:rect r="r" b="b" t="t" l="l"/>
            <a:pathLst>
              <a:path h="5347103" w="4190184">
                <a:moveTo>
                  <a:pt x="0" y="0"/>
                </a:moveTo>
                <a:lnTo>
                  <a:pt x="4190184" y="0"/>
                </a:lnTo>
                <a:lnTo>
                  <a:pt x="4190184" y="5347103"/>
                </a:lnTo>
                <a:lnTo>
                  <a:pt x="0" y="53471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141728" y="1117503"/>
            <a:ext cx="10004544" cy="2172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000"/>
              </a:lnSpc>
            </a:pPr>
            <a:r>
              <a:rPr lang="en-US" sz="9000">
                <a:solidFill>
                  <a:srgbClr val="403533"/>
                </a:solidFill>
                <a:latin typeface="Granaina"/>
                <a:ea typeface="Granaina"/>
                <a:cs typeface="Granaina"/>
                <a:sym typeface="Granaina"/>
              </a:rPr>
              <a:t>What are boundaries not?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814128" y="3471086"/>
            <a:ext cx="8659744" cy="4188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79" indent="-345439" lvl="1">
              <a:lnSpc>
                <a:spcPts val="4159"/>
              </a:lnSpc>
              <a:buFont typeface="Arial"/>
              <a:buChar char="•"/>
            </a:pPr>
            <a:r>
              <a:rPr lang="en-US" sz="3199">
                <a:solidFill>
                  <a:srgbClr val="403533"/>
                </a:solidFill>
                <a:latin typeface="TT Chocolates"/>
                <a:ea typeface="TT Chocolates"/>
                <a:cs typeface="TT Chocolates"/>
                <a:sym typeface="TT Chocolates"/>
              </a:rPr>
              <a:t>A way to avoid a conflict or to avoid necessary work</a:t>
            </a:r>
          </a:p>
          <a:p>
            <a:pPr algn="l" marL="690879" indent="-345439" lvl="1">
              <a:lnSpc>
                <a:spcPts val="4159"/>
              </a:lnSpc>
              <a:buFont typeface="Arial"/>
              <a:buChar char="•"/>
            </a:pPr>
            <a:r>
              <a:rPr lang="en-US" sz="3199">
                <a:solidFill>
                  <a:srgbClr val="403533"/>
                </a:solidFill>
                <a:latin typeface="TT Chocolates"/>
                <a:ea typeface="TT Chocolates"/>
                <a:cs typeface="TT Chocolates"/>
                <a:sym typeface="TT Chocolates"/>
              </a:rPr>
              <a:t>A way to control the actions of other people - boundaries are about what </a:t>
            </a:r>
            <a:r>
              <a:rPr lang="en-US" b="true" sz="3199">
                <a:solidFill>
                  <a:srgbClr val="403533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you </a:t>
            </a:r>
            <a:r>
              <a:rPr lang="en-US" sz="3199">
                <a:solidFill>
                  <a:srgbClr val="403533"/>
                </a:solidFill>
                <a:latin typeface="TT Chocolates"/>
                <a:ea typeface="TT Chocolates"/>
                <a:cs typeface="TT Chocolates"/>
                <a:sym typeface="TT Chocolates"/>
              </a:rPr>
              <a:t>will do, expect, and tolerate</a:t>
            </a:r>
          </a:p>
          <a:p>
            <a:pPr algn="l" marL="690879" indent="-345439" lvl="1">
              <a:lnSpc>
                <a:spcPts val="4159"/>
              </a:lnSpc>
              <a:buFont typeface="Arial"/>
              <a:buChar char="•"/>
            </a:pPr>
            <a:r>
              <a:rPr lang="en-US" sz="3199">
                <a:solidFill>
                  <a:srgbClr val="403533"/>
                </a:solidFill>
                <a:latin typeface="TT Chocolates"/>
                <a:ea typeface="TT Chocolates"/>
                <a:cs typeface="TT Chocolates"/>
                <a:sym typeface="TT Chocolates"/>
              </a:rPr>
              <a:t>Set in stone - boundaries should change depending on your needs and the needs of others</a:t>
            </a:r>
          </a:p>
        </p:txBody>
      </p:sp>
      <p:sp>
        <p:nvSpPr>
          <p:cNvPr name="Freeform 6" id="6"/>
          <p:cNvSpPr/>
          <p:nvPr/>
        </p:nvSpPr>
        <p:spPr>
          <a:xfrm flipH="true" flipV="false" rot="0">
            <a:off x="14602238" y="3031327"/>
            <a:ext cx="4190184" cy="5347103"/>
          </a:xfrm>
          <a:custGeom>
            <a:avLst/>
            <a:gdLst/>
            <a:ahLst/>
            <a:cxnLst/>
            <a:rect r="r" b="b" t="t" l="l"/>
            <a:pathLst>
              <a:path h="5347103" w="4190184">
                <a:moveTo>
                  <a:pt x="4190184" y="0"/>
                </a:moveTo>
                <a:lnTo>
                  <a:pt x="0" y="0"/>
                </a:lnTo>
                <a:lnTo>
                  <a:pt x="0" y="5347103"/>
                </a:lnTo>
                <a:lnTo>
                  <a:pt x="4190184" y="5347103"/>
                </a:lnTo>
                <a:lnTo>
                  <a:pt x="419018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0967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89225" y="1028700"/>
            <a:ext cx="8731671" cy="8229600"/>
          </a:xfrm>
          <a:custGeom>
            <a:avLst/>
            <a:gdLst/>
            <a:ahLst/>
            <a:cxnLst/>
            <a:rect r="r" b="b" t="t" l="l"/>
            <a:pathLst>
              <a:path h="8229600" w="8731671">
                <a:moveTo>
                  <a:pt x="0" y="0"/>
                </a:moveTo>
                <a:lnTo>
                  <a:pt x="8731671" y="0"/>
                </a:lnTo>
                <a:lnTo>
                  <a:pt x="873167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788936" y="3905250"/>
            <a:ext cx="4470364" cy="2457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9600"/>
              </a:lnSpc>
            </a:pPr>
            <a:r>
              <a:rPr lang="en-US" sz="8000" u="none">
                <a:solidFill>
                  <a:srgbClr val="FFF3EB"/>
                </a:solidFill>
                <a:latin typeface="Granaina"/>
                <a:ea typeface="Granaina"/>
                <a:cs typeface="Granaina"/>
                <a:sym typeface="Granaina"/>
              </a:rPr>
              <a:t>Scenario Carousel</a:t>
            </a:r>
          </a:p>
        </p:txBody>
      </p:sp>
      <p:sp>
        <p:nvSpPr>
          <p:cNvPr name="AutoShape 4" id="4"/>
          <p:cNvSpPr/>
          <p:nvPr/>
        </p:nvSpPr>
        <p:spPr>
          <a:xfrm rot="0">
            <a:off x="12788936" y="1038225"/>
            <a:ext cx="4470364" cy="0"/>
          </a:xfrm>
          <a:prstGeom prst="line">
            <a:avLst/>
          </a:prstGeom>
          <a:ln cap="rnd" w="28575">
            <a:solidFill>
              <a:srgbClr val="1A1A1A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1148474" y="8928346"/>
            <a:ext cx="20720144" cy="0"/>
          </a:xfrm>
          <a:prstGeom prst="line">
            <a:avLst/>
          </a:prstGeom>
          <a:ln cap="rnd" w="9525">
            <a:solidFill>
              <a:srgbClr val="40353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1028700" y="1190625"/>
            <a:ext cx="7214718" cy="2352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00"/>
              </a:lnSpc>
            </a:pPr>
            <a:r>
              <a:rPr lang="en-US" sz="9000">
                <a:solidFill>
                  <a:srgbClr val="403533"/>
                </a:solidFill>
                <a:latin typeface="Granaina"/>
                <a:ea typeface="Granaina"/>
                <a:cs typeface="Granaina"/>
                <a:sym typeface="Granaina"/>
              </a:rPr>
              <a:t>Boundaries in the RA Role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243418" y="990600"/>
            <a:ext cx="9305607" cy="7331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79" indent="-345439" lvl="1">
              <a:lnSpc>
                <a:spcPts val="4159"/>
              </a:lnSpc>
              <a:buFont typeface="Arial"/>
              <a:buChar char="•"/>
            </a:pPr>
            <a:r>
              <a:rPr lang="en-US" sz="3199">
                <a:solidFill>
                  <a:srgbClr val="403533"/>
                </a:solidFill>
                <a:latin typeface="TT Chocolates"/>
                <a:ea typeface="TT Chocolates"/>
                <a:cs typeface="TT Chocolates"/>
                <a:sym typeface="TT Chocolates"/>
              </a:rPr>
              <a:t>Using alarms/timers to excuse yourself from Pritchard/your lounge/unit visits</a:t>
            </a:r>
          </a:p>
          <a:p>
            <a:pPr algn="l" marL="690879" indent="-345439" lvl="1">
              <a:lnSpc>
                <a:spcPts val="4159"/>
              </a:lnSpc>
              <a:buFont typeface="Arial"/>
              <a:buChar char="•"/>
            </a:pPr>
            <a:r>
              <a:rPr lang="en-US" sz="3199">
                <a:solidFill>
                  <a:srgbClr val="403533"/>
                </a:solidFill>
                <a:latin typeface="TT Chocolates"/>
                <a:ea typeface="TT Chocolates"/>
                <a:cs typeface="TT Chocolates"/>
                <a:sym typeface="TT Chocolates"/>
              </a:rPr>
              <a:t>Using your In/Out board</a:t>
            </a:r>
          </a:p>
          <a:p>
            <a:pPr algn="l" marL="1381758" indent="-460586" lvl="2">
              <a:lnSpc>
                <a:spcPts val="4159"/>
              </a:lnSpc>
              <a:buFont typeface="Arial"/>
              <a:buChar char="⚬"/>
            </a:pPr>
            <a:r>
              <a:rPr lang="en-US" sz="3199">
                <a:solidFill>
                  <a:srgbClr val="403533"/>
                </a:solidFill>
                <a:latin typeface="TT Chocolates"/>
                <a:ea typeface="TT Chocolates"/>
                <a:cs typeface="TT Chocolates"/>
                <a:sym typeface="TT Chocolates"/>
              </a:rPr>
              <a:t>If it says you're "out" but you're in your room, make sure you stay quiet (the residents will knock anyways if they hear you in there)</a:t>
            </a:r>
          </a:p>
          <a:p>
            <a:pPr algn="l" marL="1381758" indent="-460586" lvl="2">
              <a:lnSpc>
                <a:spcPts val="4159"/>
              </a:lnSpc>
              <a:buFont typeface="Arial"/>
              <a:buChar char="⚬"/>
            </a:pPr>
            <a:r>
              <a:rPr lang="en-US" sz="3199">
                <a:solidFill>
                  <a:srgbClr val="403533"/>
                </a:solidFill>
                <a:latin typeface="TT Chocolates"/>
                <a:ea typeface="TT Chocolates"/>
                <a:cs typeface="TT Chocolates"/>
                <a:sym typeface="TT Chocolates"/>
              </a:rPr>
              <a:t>Consider saying something like "need space/unavailable" instead of "out"</a:t>
            </a:r>
          </a:p>
          <a:p>
            <a:pPr algn="l" marL="690879" indent="-345439" lvl="1">
              <a:lnSpc>
                <a:spcPts val="4159"/>
              </a:lnSpc>
              <a:buFont typeface="Arial"/>
              <a:buChar char="•"/>
            </a:pPr>
            <a:r>
              <a:rPr lang="en-US" sz="3199">
                <a:solidFill>
                  <a:srgbClr val="403533"/>
                </a:solidFill>
                <a:latin typeface="TT Chocolates"/>
                <a:ea typeface="TT Chocolates"/>
                <a:cs typeface="TT Chocolates"/>
                <a:sym typeface="TT Chocolates"/>
              </a:rPr>
              <a:t>Remember that there will be more opportunities to be social - it's not now or never, and your academics have to be important, too</a:t>
            </a:r>
          </a:p>
          <a:p>
            <a:pPr algn="l" marL="690879" indent="-345439" lvl="1">
              <a:lnSpc>
                <a:spcPts val="4159"/>
              </a:lnSpc>
              <a:buFont typeface="Arial"/>
              <a:buChar char="•"/>
            </a:pPr>
            <a:r>
              <a:rPr lang="en-US" sz="3199">
                <a:solidFill>
                  <a:srgbClr val="403533"/>
                </a:solidFill>
                <a:latin typeface="TT Chocolates"/>
                <a:ea typeface="TT Chocolates"/>
                <a:cs typeface="TT Chocolates"/>
                <a:sym typeface="TT Chocolates"/>
              </a:rPr>
              <a:t>Be consistent:</a:t>
            </a:r>
          </a:p>
          <a:p>
            <a:pPr algn="l" marL="1381758" indent="-460586" lvl="2">
              <a:lnSpc>
                <a:spcPts val="4159"/>
              </a:lnSpc>
              <a:buFont typeface="Arial"/>
              <a:buChar char="⚬"/>
            </a:pPr>
            <a:r>
              <a:rPr lang="en-US" sz="3199">
                <a:solidFill>
                  <a:srgbClr val="403533"/>
                </a:solidFill>
                <a:latin typeface="TT Chocolates"/>
                <a:ea typeface="TT Chocolates"/>
                <a:cs typeface="TT Chocolates"/>
                <a:sym typeface="TT Chocolates"/>
              </a:rPr>
              <a:t>“Thanks for asking but I am in bed by 10pm usually”</a:t>
            </a:r>
          </a:p>
        </p:txBody>
      </p:sp>
      <p:sp>
        <p:nvSpPr>
          <p:cNvPr name="Freeform 5" id="5"/>
          <p:cNvSpPr/>
          <p:nvPr/>
        </p:nvSpPr>
        <p:spPr>
          <a:xfrm flipH="true" flipV="false" rot="0">
            <a:off x="825686" y="5468549"/>
            <a:ext cx="2241114" cy="3792654"/>
          </a:xfrm>
          <a:custGeom>
            <a:avLst/>
            <a:gdLst/>
            <a:ahLst/>
            <a:cxnLst/>
            <a:rect r="r" b="b" t="t" l="l"/>
            <a:pathLst>
              <a:path h="3792654" w="2241114">
                <a:moveTo>
                  <a:pt x="2241114" y="0"/>
                </a:moveTo>
                <a:lnTo>
                  <a:pt x="0" y="0"/>
                </a:lnTo>
                <a:lnTo>
                  <a:pt x="0" y="3792654"/>
                </a:lnTo>
                <a:lnTo>
                  <a:pt x="2241114" y="3792654"/>
                </a:lnTo>
                <a:lnTo>
                  <a:pt x="224111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417379" y="5468549"/>
            <a:ext cx="2737607" cy="3792654"/>
          </a:xfrm>
          <a:custGeom>
            <a:avLst/>
            <a:gdLst/>
            <a:ahLst/>
            <a:cxnLst/>
            <a:rect r="r" b="b" t="t" l="l"/>
            <a:pathLst>
              <a:path h="3792654" w="2737607">
                <a:moveTo>
                  <a:pt x="0" y="0"/>
                </a:moveTo>
                <a:lnTo>
                  <a:pt x="2737606" y="0"/>
                </a:lnTo>
                <a:lnTo>
                  <a:pt x="2737606" y="3792654"/>
                </a:lnTo>
                <a:lnTo>
                  <a:pt x="0" y="37926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0967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850489" y="2272803"/>
            <a:ext cx="8255587" cy="6985497"/>
          </a:xfrm>
          <a:custGeom>
            <a:avLst/>
            <a:gdLst/>
            <a:ahLst/>
            <a:cxnLst/>
            <a:rect r="r" b="b" t="t" l="l"/>
            <a:pathLst>
              <a:path h="6985497" w="8255587">
                <a:moveTo>
                  <a:pt x="0" y="0"/>
                </a:moveTo>
                <a:lnTo>
                  <a:pt x="8255587" y="0"/>
                </a:lnTo>
                <a:lnTo>
                  <a:pt x="8255587" y="6985497"/>
                </a:lnTo>
                <a:lnTo>
                  <a:pt x="0" y="69854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-334967" y="9437306"/>
            <a:ext cx="18957935" cy="0"/>
          </a:xfrm>
          <a:prstGeom prst="line">
            <a:avLst/>
          </a:prstGeom>
          <a:ln cap="rnd" w="9525">
            <a:solidFill>
              <a:srgbClr val="40353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1028700"/>
            <a:ext cx="4581580" cy="8427656"/>
          </a:xfrm>
          <a:custGeom>
            <a:avLst/>
            <a:gdLst/>
            <a:ahLst/>
            <a:cxnLst/>
            <a:rect r="r" b="b" t="t" l="l"/>
            <a:pathLst>
              <a:path h="8427656" w="4581580">
                <a:moveTo>
                  <a:pt x="0" y="0"/>
                </a:moveTo>
                <a:lnTo>
                  <a:pt x="4581580" y="0"/>
                </a:lnTo>
                <a:lnTo>
                  <a:pt x="4581580" y="8427656"/>
                </a:lnTo>
                <a:lnTo>
                  <a:pt x="0" y="84276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12004">
            <a:off x="3054316" y="1498703"/>
            <a:ext cx="842575" cy="1072723"/>
          </a:xfrm>
          <a:custGeom>
            <a:avLst/>
            <a:gdLst/>
            <a:ahLst/>
            <a:cxnLst/>
            <a:rect r="r" b="b" t="t" l="l"/>
            <a:pathLst>
              <a:path h="1072723" w="842575">
                <a:moveTo>
                  <a:pt x="0" y="0"/>
                </a:moveTo>
                <a:lnTo>
                  <a:pt x="842575" y="0"/>
                </a:lnTo>
                <a:lnTo>
                  <a:pt x="842575" y="1072723"/>
                </a:lnTo>
                <a:lnTo>
                  <a:pt x="0" y="10727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7428008" y="1257300"/>
            <a:ext cx="9831292" cy="7609093"/>
            <a:chOff x="0" y="0"/>
            <a:chExt cx="13108390" cy="10145458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61925"/>
              <a:ext cx="13108390" cy="3190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9000"/>
                </a:lnSpc>
              </a:pPr>
              <a:r>
                <a:rPr lang="en-US" sz="9000">
                  <a:solidFill>
                    <a:srgbClr val="FFF3EB"/>
                  </a:solidFill>
                  <a:latin typeface="Granaina"/>
                  <a:ea typeface="Granaina"/>
                  <a:cs typeface="Granaina"/>
                  <a:sym typeface="Granaina"/>
                </a:rPr>
                <a:t>Who's responsibility is it, anyways?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4068296"/>
              <a:ext cx="13108390" cy="60771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04521" indent="-302261" lvl="1">
                <a:lnSpc>
                  <a:spcPts val="3640"/>
                </a:lnSpc>
                <a:buFont typeface="Arial"/>
                <a:buChar char="•"/>
              </a:pPr>
              <a:r>
                <a:rPr lang="en-US" sz="2800">
                  <a:solidFill>
                    <a:srgbClr val="FFF3EB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Your RLM's job is to set a reasonable amount of tasks for you to complete, and to schedule meetings and on-call shifts</a:t>
              </a:r>
            </a:p>
            <a:p>
              <a:pPr algn="l" marL="604521" indent="-302261" lvl="1">
                <a:lnSpc>
                  <a:spcPts val="3640"/>
                </a:lnSpc>
                <a:buFont typeface="Arial"/>
                <a:buChar char="•"/>
              </a:pPr>
              <a:r>
                <a:rPr lang="en-US" sz="2800">
                  <a:solidFill>
                    <a:srgbClr val="FFF3EB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Your job is to manage your own time</a:t>
              </a:r>
            </a:p>
            <a:p>
              <a:pPr algn="l" marL="1209042" indent="-403014" lvl="2">
                <a:lnSpc>
                  <a:spcPts val="3640"/>
                </a:lnSpc>
                <a:buFont typeface="Arial"/>
                <a:buChar char="⚬"/>
              </a:pPr>
              <a:r>
                <a:rPr lang="en-US" sz="2800">
                  <a:solidFill>
                    <a:srgbClr val="FFF3EB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Ensure you're getting your tasks done within the suggested time frame</a:t>
              </a:r>
            </a:p>
            <a:p>
              <a:pPr algn="l" marL="1209042" indent="-403014" lvl="2">
                <a:lnSpc>
                  <a:spcPts val="3640"/>
                </a:lnSpc>
                <a:buFont typeface="Arial"/>
                <a:buChar char="⚬"/>
              </a:pPr>
              <a:r>
                <a:rPr lang="en-US" sz="2800">
                  <a:solidFill>
                    <a:srgbClr val="FFF3EB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Talk to your RLM if you think something is taking too long</a:t>
              </a:r>
            </a:p>
            <a:p>
              <a:pPr algn="l" marL="1209042" indent="-403014" lvl="2">
                <a:lnSpc>
                  <a:spcPts val="3640"/>
                </a:lnSpc>
                <a:buFont typeface="Arial"/>
                <a:buChar char="⚬"/>
              </a:pPr>
              <a:r>
                <a:rPr lang="en-US" sz="2800">
                  <a:solidFill>
                    <a:srgbClr val="FFF3EB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Manage your own time spent with your team and community</a:t>
              </a:r>
            </a:p>
            <a:p>
              <a:pPr algn="l" marL="1209042" indent="-403014" lvl="2">
                <a:lnSpc>
                  <a:spcPts val="3640"/>
                </a:lnSpc>
                <a:buFont typeface="Arial"/>
                <a:buChar char="⚬"/>
              </a:pPr>
              <a:r>
                <a:rPr lang="en-US" b="true" sz="2800">
                  <a:solidFill>
                    <a:srgbClr val="FFF3EB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Attend scheduled meetings and on-call shifts on-time</a:t>
              </a:r>
              <a:r>
                <a:rPr lang="en-US" sz="2800">
                  <a:solidFill>
                    <a:srgbClr val="FFF3EB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, or give reasonable notice/find someone to take your shift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58A0397E95A24998A320C0C9E37708" ma:contentTypeVersion="16" ma:contentTypeDescription="Create a new document." ma:contentTypeScope="" ma:versionID="762269e859d33223c922e97e90609cb4">
  <xsd:schema xmlns:xsd="http://www.w3.org/2001/XMLSchema" xmlns:xs="http://www.w3.org/2001/XMLSchema" xmlns:p="http://schemas.microsoft.com/office/2006/metadata/properties" xmlns:ns2="ecfc2e3e-eda1-4d77-8751-0efc464d6cfa" xmlns:ns3="a3872387-34b7-4a60-a363-363c16f07818" targetNamespace="http://schemas.microsoft.com/office/2006/metadata/properties" ma:root="true" ma:fieldsID="f787eb17abd4551a14a826da5085bb3e" ns2:_="" ns3:_="">
    <xsd:import namespace="ecfc2e3e-eda1-4d77-8751-0efc464d6cfa"/>
    <xsd:import namespace="a3872387-34b7-4a60-a363-363c16f078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fc2e3e-eda1-4d77-8751-0efc464d6c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a1f1625-ae5f-4790-9429-a47075c1c3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872387-34b7-4a60-a363-363c16f0781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d7c48ac-c54d-4e0a-b12d-47b1ed0c6ea3}" ma:internalName="TaxCatchAll" ma:showField="CatchAllData" ma:web="a3872387-34b7-4a60-a363-363c16f078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fc2e3e-eda1-4d77-8751-0efc464d6cfa">
      <Terms xmlns="http://schemas.microsoft.com/office/infopath/2007/PartnerControls"/>
    </lcf76f155ced4ddcb4097134ff3c332f>
    <TaxCatchAll xmlns="a3872387-34b7-4a60-a363-363c16f07818" xsi:nil="true"/>
  </documentManagement>
</p:properties>
</file>

<file path=customXml/itemProps1.xml><?xml version="1.0" encoding="utf-8"?>
<ds:datastoreItem xmlns:ds="http://schemas.openxmlformats.org/officeDocument/2006/customXml" ds:itemID="{C6777C0B-9B29-49F4-8108-0B7B1EC2D03B}"/>
</file>

<file path=customXml/itemProps2.xml><?xml version="1.0" encoding="utf-8"?>
<ds:datastoreItem xmlns:ds="http://schemas.openxmlformats.org/officeDocument/2006/customXml" ds:itemID="{83775917-3DBD-4255-BBB5-327B2DFD3A5F}"/>
</file>

<file path=customXml/itemProps3.xml><?xml version="1.0" encoding="utf-8"?>
<ds:datastoreItem xmlns:ds="http://schemas.openxmlformats.org/officeDocument/2006/customXml" ds:itemID="{43600130-8F15-4638-BE1F-8B2EED2C3D5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Boundaries</dc:title>
  <cp:revision>1</cp:revision>
  <dcterms:created xsi:type="dcterms:W3CDTF">2006-08-16T00:00:00Z</dcterms:created>
  <dcterms:modified xsi:type="dcterms:W3CDTF">2011-08-01T06:04:30Z</dcterms:modified>
  <dc:identifier>DAFHEcnr-68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0x0101005258A0397E95A24998A320C0C9E37708</vt:lpwstr>
  </property>
</Properties>
</file>