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ITC Motter Corpus Regular" charset="1" panose="02000505050000020004"/>
      <p:regular r:id="rId23"/>
    </p:embeddedFont>
    <p:embeddedFont>
      <p:font typeface="DM Sans" charset="1" panose="00000000000000000000"/>
      <p:regular r:id="rId24"/>
    </p:embeddedFont>
    <p:embeddedFont>
      <p:font typeface="DM Sans Bold"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68119" y="4646751"/>
            <a:ext cx="22424238" cy="6110605"/>
          </a:xfrm>
          <a:custGeom>
            <a:avLst/>
            <a:gdLst/>
            <a:ahLst/>
            <a:cxnLst/>
            <a:rect r="r" b="b" t="t" l="l"/>
            <a:pathLst>
              <a:path h="6110605" w="22424238">
                <a:moveTo>
                  <a:pt x="0" y="0"/>
                </a:moveTo>
                <a:lnTo>
                  <a:pt x="22424238" y="0"/>
                </a:lnTo>
                <a:lnTo>
                  <a:pt x="22424238" y="6110605"/>
                </a:lnTo>
                <a:lnTo>
                  <a:pt x="0" y="6110605"/>
                </a:lnTo>
                <a:lnTo>
                  <a:pt x="0" y="0"/>
                </a:lnTo>
                <a:close/>
              </a:path>
            </a:pathLst>
          </a:custGeom>
          <a:blipFill>
            <a:blip r:embed="rId2"/>
            <a:stretch>
              <a:fillRect l="0" t="0" r="0" b="0"/>
            </a:stretch>
          </a:blipFill>
        </p:spPr>
      </p:sp>
      <p:sp>
        <p:nvSpPr>
          <p:cNvPr name="TextBox 3" id="3"/>
          <p:cNvSpPr txBox="true"/>
          <p:nvPr/>
        </p:nvSpPr>
        <p:spPr>
          <a:xfrm rot="0">
            <a:off x="1132400" y="1346430"/>
            <a:ext cx="16023201" cy="1569768"/>
          </a:xfrm>
          <a:prstGeom prst="rect">
            <a:avLst/>
          </a:prstGeom>
        </p:spPr>
        <p:txBody>
          <a:bodyPr anchor="t" rtlCol="false" tIns="0" lIns="0" bIns="0" rIns="0">
            <a:spAutoFit/>
          </a:bodyPr>
          <a:lstStyle/>
          <a:p>
            <a:pPr algn="ctr" marL="0" indent="0" lvl="0">
              <a:lnSpc>
                <a:spcPts val="11738"/>
              </a:lnSpc>
              <a:spcBef>
                <a:spcPct val="0"/>
              </a:spcBef>
            </a:pPr>
            <a:r>
              <a:rPr lang="en-US" sz="10207">
                <a:solidFill>
                  <a:srgbClr val="AF5937"/>
                </a:solidFill>
                <a:latin typeface="ITC Motter Corpus Regular"/>
                <a:ea typeface="ITC Motter Corpus Regular"/>
                <a:cs typeface="ITC Motter Corpus Regular"/>
                <a:sym typeface="ITC Motter Corpus Regular"/>
              </a:rPr>
              <a:t>ASSERTIVENESS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2670485" y="474463"/>
            <a:ext cx="11232775" cy="6571597"/>
          </a:xfrm>
          <a:custGeom>
            <a:avLst/>
            <a:gdLst/>
            <a:ahLst/>
            <a:cxnLst/>
            <a:rect r="r" b="b" t="t" l="l"/>
            <a:pathLst>
              <a:path h="6571597" w="11232775">
                <a:moveTo>
                  <a:pt x="11232775" y="0"/>
                </a:moveTo>
                <a:lnTo>
                  <a:pt x="0" y="0"/>
                </a:lnTo>
                <a:lnTo>
                  <a:pt x="0" y="6571597"/>
                </a:lnTo>
                <a:lnTo>
                  <a:pt x="11232775" y="6571597"/>
                </a:lnTo>
                <a:lnTo>
                  <a:pt x="11232775" y="0"/>
                </a:lnTo>
                <a:close/>
              </a:path>
            </a:pathLst>
          </a:custGeom>
          <a:blipFill>
            <a:blip r:embed="rId2"/>
            <a:stretch>
              <a:fillRect l="0" t="0" r="-93667" b="0"/>
            </a:stretch>
          </a:blipFill>
        </p:spPr>
      </p:sp>
      <p:sp>
        <p:nvSpPr>
          <p:cNvPr name="TextBox 3" id="3"/>
          <p:cNvSpPr txBox="true"/>
          <p:nvPr/>
        </p:nvSpPr>
        <p:spPr>
          <a:xfrm rot="0">
            <a:off x="6595190" y="333984"/>
            <a:ext cx="12432204" cy="2492479"/>
          </a:xfrm>
          <a:prstGeom prst="rect">
            <a:avLst/>
          </a:prstGeom>
        </p:spPr>
        <p:txBody>
          <a:bodyPr anchor="t" rtlCol="false" tIns="0" lIns="0" bIns="0" rIns="0">
            <a:spAutoFit/>
          </a:bodyPr>
          <a:lstStyle/>
          <a:p>
            <a:pPr algn="ctr" marL="0" indent="0" lvl="0">
              <a:lnSpc>
                <a:spcPts val="9552"/>
              </a:lnSpc>
              <a:spcBef>
                <a:spcPct val="0"/>
              </a:spcBef>
            </a:pPr>
            <a:r>
              <a:rPr lang="en-US" sz="8306">
                <a:solidFill>
                  <a:srgbClr val="AF5937"/>
                </a:solidFill>
                <a:latin typeface="ITC Motter Corpus Regular"/>
                <a:ea typeface="ITC Motter Corpus Regular"/>
                <a:cs typeface="ITC Motter Corpus Regular"/>
                <a:sym typeface="ITC Motter Corpus Regular"/>
              </a:rPr>
              <a:t>consequence statements</a:t>
            </a:r>
          </a:p>
        </p:txBody>
      </p:sp>
      <p:sp>
        <p:nvSpPr>
          <p:cNvPr name="TextBox 4" id="4"/>
          <p:cNvSpPr txBox="true"/>
          <p:nvPr/>
        </p:nvSpPr>
        <p:spPr>
          <a:xfrm rot="0">
            <a:off x="8426614" y="3004378"/>
            <a:ext cx="8769356" cy="1022350"/>
          </a:xfrm>
          <a:prstGeom prst="rect">
            <a:avLst/>
          </a:prstGeom>
        </p:spPr>
        <p:txBody>
          <a:bodyPr anchor="t" rtlCol="false" tIns="0" lIns="0" bIns="0" rIns="0">
            <a:spAutoFit/>
          </a:bodyPr>
          <a:lstStyle/>
          <a:p>
            <a:pPr algn="ctr">
              <a:lnSpc>
                <a:spcPts val="4024"/>
              </a:lnSpc>
              <a:spcBef>
                <a:spcPct val="0"/>
              </a:spcBef>
            </a:pPr>
            <a:r>
              <a:rPr lang="en-US" b="true" sz="3499">
                <a:solidFill>
                  <a:srgbClr val="AF5937"/>
                </a:solidFill>
                <a:latin typeface="DM Sans Bold"/>
                <a:ea typeface="DM Sans Bold"/>
                <a:cs typeface="DM Sans Bold"/>
                <a:sym typeface="DM Sans Bold"/>
              </a:rPr>
              <a:t>are used after an initial assertiveness statement has been made</a:t>
            </a:r>
          </a:p>
        </p:txBody>
      </p:sp>
      <p:sp>
        <p:nvSpPr>
          <p:cNvPr name="Freeform 5" id="5"/>
          <p:cNvSpPr/>
          <p:nvPr/>
        </p:nvSpPr>
        <p:spPr>
          <a:xfrm flipH="false" flipV="false" rot="0">
            <a:off x="-2456171" y="4486693"/>
            <a:ext cx="11232775" cy="6571597"/>
          </a:xfrm>
          <a:custGeom>
            <a:avLst/>
            <a:gdLst/>
            <a:ahLst/>
            <a:cxnLst/>
            <a:rect r="r" b="b" t="t" l="l"/>
            <a:pathLst>
              <a:path h="6571597" w="11232775">
                <a:moveTo>
                  <a:pt x="0" y="0"/>
                </a:moveTo>
                <a:lnTo>
                  <a:pt x="11232775" y="0"/>
                </a:lnTo>
                <a:lnTo>
                  <a:pt x="11232775" y="6571597"/>
                </a:lnTo>
                <a:lnTo>
                  <a:pt x="0" y="6571597"/>
                </a:lnTo>
                <a:lnTo>
                  <a:pt x="0" y="0"/>
                </a:lnTo>
                <a:close/>
              </a:path>
            </a:pathLst>
          </a:custGeom>
          <a:blipFill>
            <a:blip r:embed="rId2"/>
            <a:stretch>
              <a:fillRect l="-93667" t="0" r="0" b="0"/>
            </a:stretch>
          </a:blipFill>
        </p:spPr>
      </p:sp>
      <p:sp>
        <p:nvSpPr>
          <p:cNvPr name="TextBox 6" id="6"/>
          <p:cNvSpPr txBox="true"/>
          <p:nvPr/>
        </p:nvSpPr>
        <p:spPr>
          <a:xfrm rot="0">
            <a:off x="8005639" y="4207703"/>
            <a:ext cx="9886852" cy="4303395"/>
          </a:xfrm>
          <a:prstGeom prst="rect">
            <a:avLst/>
          </a:prstGeom>
        </p:spPr>
        <p:txBody>
          <a:bodyPr anchor="t" rtlCol="false" tIns="0" lIns="0" bIns="0" rIns="0">
            <a:spAutoFit/>
          </a:bodyPr>
          <a:lstStyle/>
          <a:p>
            <a:pPr algn="l" marL="582930" indent="-291465" lvl="1">
              <a:lnSpc>
                <a:spcPts val="3104"/>
              </a:lnSpc>
              <a:buFont typeface="Arial"/>
              <a:buChar char="•"/>
            </a:pPr>
            <a:r>
              <a:rPr lang="en-US" sz="2700">
                <a:solidFill>
                  <a:srgbClr val="AF5937"/>
                </a:solidFill>
                <a:latin typeface="DM Sans"/>
                <a:ea typeface="DM Sans"/>
                <a:cs typeface="DM Sans"/>
                <a:sym typeface="DM Sans"/>
              </a:rPr>
              <a:t>clearly indicate what will happen if behavior does not change or continues on. </a:t>
            </a:r>
            <a:r>
              <a:rPr lang="en-US" b="true" sz="2700" u="sng">
                <a:solidFill>
                  <a:srgbClr val="AF5937"/>
                </a:solidFill>
                <a:latin typeface="DM Sans Bold"/>
                <a:ea typeface="DM Sans Bold"/>
                <a:cs typeface="DM Sans Bold"/>
                <a:sym typeface="DM Sans Bold"/>
              </a:rPr>
              <a:t>they must include a deadline for when changes need to be seen</a:t>
            </a:r>
          </a:p>
          <a:p>
            <a:pPr algn="l" marL="1165860" indent="-388620" lvl="2">
              <a:lnSpc>
                <a:spcPts val="3104"/>
              </a:lnSpc>
              <a:buFont typeface="Arial"/>
              <a:buChar char="⚬"/>
            </a:pPr>
            <a:r>
              <a:rPr lang="en-US" sz="2700">
                <a:solidFill>
                  <a:srgbClr val="AF5937"/>
                </a:solidFill>
                <a:latin typeface="DM Sans"/>
                <a:ea typeface="DM Sans"/>
                <a:cs typeface="DM Sans"/>
                <a:sym typeface="DM Sans"/>
              </a:rPr>
              <a:t>make sure they are reasonable </a:t>
            </a:r>
          </a:p>
          <a:p>
            <a:pPr algn="l" marL="1165860" indent="-388620" lvl="2">
              <a:lnSpc>
                <a:spcPts val="3104"/>
              </a:lnSpc>
              <a:buFont typeface="Arial"/>
              <a:buChar char="⚬"/>
            </a:pPr>
            <a:r>
              <a:rPr lang="en-US" sz="2700">
                <a:solidFill>
                  <a:srgbClr val="AF5937"/>
                </a:solidFill>
                <a:latin typeface="DM Sans"/>
                <a:ea typeface="DM Sans"/>
                <a:cs typeface="DM Sans"/>
                <a:sym typeface="DM Sans"/>
              </a:rPr>
              <a:t>you cannot promise outcomes, those are decided by an RLM</a:t>
            </a:r>
          </a:p>
          <a:p>
            <a:pPr algn="l" marL="1748790" indent="-437197" lvl="3">
              <a:lnSpc>
                <a:spcPts val="3104"/>
              </a:lnSpc>
              <a:buFont typeface="Arial"/>
              <a:buChar char="￭"/>
            </a:pPr>
            <a:r>
              <a:rPr lang="en-US" sz="2700">
                <a:solidFill>
                  <a:srgbClr val="AF5937"/>
                </a:solidFill>
                <a:latin typeface="DM Sans"/>
                <a:ea typeface="DM Sans"/>
                <a:cs typeface="DM Sans"/>
                <a:sym typeface="DM Sans"/>
              </a:rPr>
              <a:t>you can say you will be documenting the situation, calling an RLM or security, etc (if warranted).</a:t>
            </a:r>
          </a:p>
          <a:p>
            <a:pPr algn="l" marL="1748790" indent="-437197" lvl="3">
              <a:lnSpc>
                <a:spcPts val="3104"/>
              </a:lnSpc>
              <a:buFont typeface="Arial"/>
              <a:buChar char="￭"/>
            </a:pPr>
            <a:r>
              <a:rPr lang="en-US" sz="2700">
                <a:solidFill>
                  <a:srgbClr val="AF5937"/>
                </a:solidFill>
                <a:latin typeface="DM Sans"/>
                <a:ea typeface="DM Sans"/>
                <a:cs typeface="DM Sans"/>
                <a:sym typeface="DM Sans"/>
              </a:rPr>
              <a:t>statements can be open-ended but you need to be prepared to answer questions if the resident has any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9915605" y="1028700"/>
            <a:ext cx="9113477" cy="11499656"/>
          </a:xfrm>
          <a:custGeom>
            <a:avLst/>
            <a:gdLst/>
            <a:ahLst/>
            <a:cxnLst/>
            <a:rect r="r" b="b" t="t" l="l"/>
            <a:pathLst>
              <a:path h="11499656" w="9113477">
                <a:moveTo>
                  <a:pt x="9113477" y="0"/>
                </a:moveTo>
                <a:lnTo>
                  <a:pt x="0" y="0"/>
                </a:lnTo>
                <a:lnTo>
                  <a:pt x="0" y="11499656"/>
                </a:lnTo>
                <a:lnTo>
                  <a:pt x="9113477" y="11499656"/>
                </a:lnTo>
                <a:lnTo>
                  <a:pt x="911347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891120" y="1028700"/>
            <a:ext cx="6784591" cy="10913551"/>
          </a:xfrm>
          <a:custGeom>
            <a:avLst/>
            <a:gdLst/>
            <a:ahLst/>
            <a:cxnLst/>
            <a:rect r="r" b="b" t="t" l="l"/>
            <a:pathLst>
              <a:path h="10913551" w="6784591">
                <a:moveTo>
                  <a:pt x="0" y="0"/>
                </a:moveTo>
                <a:lnTo>
                  <a:pt x="6784590" y="0"/>
                </a:lnTo>
                <a:lnTo>
                  <a:pt x="6784590" y="10913551"/>
                </a:lnTo>
                <a:lnTo>
                  <a:pt x="0" y="109135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1313707"/>
            <a:ext cx="8115300" cy="1282137"/>
          </a:xfrm>
          <a:prstGeom prst="rect">
            <a:avLst/>
          </a:prstGeom>
        </p:spPr>
        <p:txBody>
          <a:bodyPr anchor="t" rtlCol="false" tIns="0" lIns="0" bIns="0" rIns="0">
            <a:spAutoFit/>
          </a:bodyPr>
          <a:lstStyle/>
          <a:p>
            <a:pPr algn="ctr" marL="0" indent="0" lvl="0">
              <a:lnSpc>
                <a:spcPts val="9552"/>
              </a:lnSpc>
              <a:spcBef>
                <a:spcPct val="0"/>
              </a:spcBef>
            </a:pPr>
            <a:r>
              <a:rPr lang="en-US" sz="8306">
                <a:solidFill>
                  <a:srgbClr val="AF5937"/>
                </a:solidFill>
                <a:latin typeface="ITC Motter Corpus Regular"/>
                <a:ea typeface="ITC Motter Corpus Regular"/>
                <a:cs typeface="ITC Motter Corpus Regular"/>
                <a:sym typeface="ITC Motter Corpus Regular"/>
              </a:rPr>
              <a:t>example 2.0</a:t>
            </a:r>
          </a:p>
        </p:txBody>
      </p:sp>
      <p:sp>
        <p:nvSpPr>
          <p:cNvPr name="TextBox 5" id="5"/>
          <p:cNvSpPr txBox="true"/>
          <p:nvPr/>
        </p:nvSpPr>
        <p:spPr>
          <a:xfrm rot="0">
            <a:off x="334276" y="2605369"/>
            <a:ext cx="7024225" cy="788670"/>
          </a:xfrm>
          <a:prstGeom prst="rect">
            <a:avLst/>
          </a:prstGeom>
        </p:spPr>
        <p:txBody>
          <a:bodyPr anchor="t" rtlCol="false" tIns="0" lIns="0" bIns="0" rIns="0">
            <a:spAutoFit/>
          </a:bodyPr>
          <a:lstStyle/>
          <a:p>
            <a:pPr algn="ctr">
              <a:lnSpc>
                <a:spcPts val="3104"/>
              </a:lnSpc>
              <a:spcBef>
                <a:spcPct val="0"/>
              </a:spcBef>
            </a:pPr>
            <a:r>
              <a:rPr lang="en-US" b="true" sz="2700">
                <a:solidFill>
                  <a:srgbClr val="AF5937"/>
                </a:solidFill>
                <a:latin typeface="DM Sans Bold"/>
                <a:ea typeface="DM Sans Bold"/>
                <a:cs typeface="DM Sans Bold"/>
                <a:sym typeface="DM Sans Bold"/>
              </a:rPr>
              <a:t>SAM IS PLAYING HER STERO LOUDLY DURING QUIET HOURS</a:t>
            </a:r>
          </a:p>
        </p:txBody>
      </p:sp>
      <p:sp>
        <p:nvSpPr>
          <p:cNvPr name="TextBox 6" id="6"/>
          <p:cNvSpPr txBox="true"/>
          <p:nvPr/>
        </p:nvSpPr>
        <p:spPr>
          <a:xfrm rot="0">
            <a:off x="135270" y="3552009"/>
            <a:ext cx="8463192" cy="2741295"/>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a:t>
            </a:r>
            <a:r>
              <a:rPr lang="en-US" sz="2700">
                <a:solidFill>
                  <a:srgbClr val="293A50"/>
                </a:solidFill>
                <a:latin typeface="DM Sans"/>
                <a:ea typeface="DM Sans"/>
                <a:cs typeface="DM Sans"/>
                <a:sym typeface="DM Sans"/>
              </a:rPr>
              <a:t>(1)</a:t>
            </a:r>
            <a:r>
              <a:rPr lang="en-US" sz="2700">
                <a:solidFill>
                  <a:srgbClr val="AF5937"/>
                </a:solidFill>
                <a:latin typeface="DM Sans"/>
                <a:ea typeface="DM Sans"/>
                <a:cs typeface="DM Sans"/>
                <a:sym typeface="DM Sans"/>
              </a:rPr>
              <a:t> Sam, the noise level coming from your space is too loud for quiet hours. </a:t>
            </a:r>
            <a:r>
              <a:rPr lang="en-US" sz="2700">
                <a:solidFill>
                  <a:srgbClr val="293A50"/>
                </a:solidFill>
                <a:latin typeface="DM Sans"/>
                <a:ea typeface="DM Sans"/>
                <a:cs typeface="DM Sans"/>
                <a:sym typeface="DM Sans"/>
              </a:rPr>
              <a:t>(2)</a:t>
            </a:r>
            <a:r>
              <a:rPr lang="en-US" sz="2700">
                <a:solidFill>
                  <a:srgbClr val="AF5937"/>
                </a:solidFill>
                <a:latin typeface="DM Sans"/>
                <a:ea typeface="DM Sans"/>
                <a:cs typeface="DM Sans"/>
                <a:sym typeface="DM Sans"/>
              </a:rPr>
              <a:t> It could be disturbing your neighbors while they are trying to study or sleep. </a:t>
            </a:r>
            <a:r>
              <a:rPr lang="en-US" sz="2700">
                <a:solidFill>
                  <a:srgbClr val="293A50"/>
                </a:solidFill>
                <a:latin typeface="DM Sans"/>
                <a:ea typeface="DM Sans"/>
                <a:cs typeface="DM Sans"/>
                <a:sym typeface="DM Sans"/>
              </a:rPr>
              <a:t>(3)</a:t>
            </a:r>
            <a:r>
              <a:rPr lang="en-US" sz="2700">
                <a:solidFill>
                  <a:srgbClr val="AF5937"/>
                </a:solidFill>
                <a:latin typeface="DM Sans"/>
                <a:ea typeface="DM Sans"/>
                <a:cs typeface="DM Sans"/>
                <a:sym typeface="DM Sans"/>
              </a:rPr>
              <a:t> Can you please turn it down or put in headphones? We will be back to check in 10 minutes and if the noise is still too loud we will have to document the situation </a:t>
            </a:r>
            <a:r>
              <a:rPr lang="en-US" sz="2700">
                <a:solidFill>
                  <a:srgbClr val="293A50"/>
                </a:solidFill>
                <a:latin typeface="DM Sans"/>
                <a:ea typeface="DM Sans"/>
                <a:cs typeface="DM Sans"/>
                <a:sym typeface="DM Sans"/>
              </a:rPr>
              <a:t>(consequence)</a:t>
            </a:r>
            <a:r>
              <a:rPr lang="en-US" sz="2700">
                <a:solidFill>
                  <a:srgbClr val="AF5937"/>
                </a:solidFill>
                <a:latin typeface="DM Sans"/>
                <a:ea typeface="DM Sans"/>
                <a:cs typeface="DM Sans"/>
                <a:sym typeface="DM Sans"/>
              </a:rPr>
              <a:t>”.</a:t>
            </a:r>
          </a:p>
        </p:txBody>
      </p:sp>
      <p:sp>
        <p:nvSpPr>
          <p:cNvPr name="TextBox 7" id="7"/>
          <p:cNvSpPr txBox="true"/>
          <p:nvPr/>
        </p:nvSpPr>
        <p:spPr>
          <a:xfrm rot="0">
            <a:off x="2446122" y="6654978"/>
            <a:ext cx="7024225" cy="788670"/>
          </a:xfrm>
          <a:prstGeom prst="rect">
            <a:avLst/>
          </a:prstGeom>
        </p:spPr>
        <p:txBody>
          <a:bodyPr anchor="t" rtlCol="false" tIns="0" lIns="0" bIns="0" rIns="0">
            <a:spAutoFit/>
          </a:bodyPr>
          <a:lstStyle/>
          <a:p>
            <a:pPr algn="ctr">
              <a:lnSpc>
                <a:spcPts val="3104"/>
              </a:lnSpc>
              <a:spcBef>
                <a:spcPct val="0"/>
              </a:spcBef>
            </a:pPr>
            <a:r>
              <a:rPr lang="en-US" b="true" sz="2700">
                <a:solidFill>
                  <a:srgbClr val="AF5937"/>
                </a:solidFill>
                <a:latin typeface="DM Sans Bold"/>
                <a:ea typeface="DM Sans Bold"/>
                <a:cs typeface="DM Sans Bold"/>
                <a:sym typeface="DM Sans Bold"/>
              </a:rPr>
              <a:t>REHA IS HAVING A LARGE GATHERING IN HER CASCADES UNIT</a:t>
            </a:r>
          </a:p>
        </p:txBody>
      </p:sp>
      <p:sp>
        <p:nvSpPr>
          <p:cNvPr name="TextBox 8" id="8"/>
          <p:cNvSpPr txBox="true"/>
          <p:nvPr/>
        </p:nvSpPr>
        <p:spPr>
          <a:xfrm rot="0">
            <a:off x="441433" y="7605573"/>
            <a:ext cx="8157029" cy="2350770"/>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a:t>
            </a:r>
            <a:r>
              <a:rPr lang="en-US" sz="2700">
                <a:solidFill>
                  <a:srgbClr val="293A50"/>
                </a:solidFill>
                <a:latin typeface="DM Sans"/>
                <a:ea typeface="DM Sans"/>
                <a:cs typeface="DM Sans"/>
                <a:sym typeface="DM Sans"/>
              </a:rPr>
              <a:t>(1 + 3)</a:t>
            </a:r>
            <a:r>
              <a:rPr lang="en-US" sz="2700">
                <a:solidFill>
                  <a:srgbClr val="AF5937"/>
                </a:solidFill>
                <a:latin typeface="DM Sans"/>
                <a:ea typeface="DM Sans"/>
                <a:cs typeface="DM Sans"/>
                <a:sym typeface="DM Sans"/>
              </a:rPr>
              <a:t> Reha, there are too many guests in your unit and the noise is too elevated.  </a:t>
            </a:r>
            <a:r>
              <a:rPr lang="en-US" sz="2700">
                <a:solidFill>
                  <a:srgbClr val="293A50"/>
                </a:solidFill>
                <a:latin typeface="DM Sans"/>
                <a:ea typeface="DM Sans"/>
                <a:cs typeface="DM Sans"/>
                <a:sym typeface="DM Sans"/>
              </a:rPr>
              <a:t>(2)</a:t>
            </a:r>
            <a:r>
              <a:rPr lang="en-US" sz="2700">
                <a:solidFill>
                  <a:srgbClr val="AF5937"/>
                </a:solidFill>
                <a:latin typeface="DM Sans"/>
                <a:ea typeface="DM Sans"/>
                <a:cs typeface="DM Sans"/>
                <a:sym typeface="DM Sans"/>
              </a:rPr>
              <a:t> Large unsanctioned gatherings are not permitted and are disruptive to your neighbors. Please ask everyone to leave, if they don’t we will have to call security and document the situation</a:t>
            </a:r>
            <a:r>
              <a:rPr lang="en-US" sz="2700">
                <a:solidFill>
                  <a:srgbClr val="293A50"/>
                </a:solidFill>
                <a:latin typeface="DM Sans"/>
                <a:ea typeface="DM Sans"/>
                <a:cs typeface="DM Sans"/>
                <a:sym typeface="DM Sans"/>
              </a:rPr>
              <a:t> (consequence)</a:t>
            </a:r>
            <a:r>
              <a:rPr lang="en-US" sz="2700">
                <a:solidFill>
                  <a:srgbClr val="AF5937"/>
                </a:solidFill>
                <a:latin typeface="DM Sans"/>
                <a:ea typeface="DM Sans"/>
                <a:cs typeface="DM Sans"/>
                <a:sym typeface="DM Sans"/>
              </a:rPr>
              <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697794"/>
            <a:ext cx="9801881" cy="10174963"/>
          </a:xfrm>
          <a:custGeom>
            <a:avLst/>
            <a:gdLst/>
            <a:ahLst/>
            <a:cxnLst/>
            <a:rect r="r" b="b" t="t" l="l"/>
            <a:pathLst>
              <a:path h="10174963" w="9801881">
                <a:moveTo>
                  <a:pt x="0" y="0"/>
                </a:moveTo>
                <a:lnTo>
                  <a:pt x="9801881" y="0"/>
                </a:lnTo>
                <a:lnTo>
                  <a:pt x="9801881" y="10174963"/>
                </a:lnTo>
                <a:lnTo>
                  <a:pt x="0" y="101749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51165" y="1009650"/>
            <a:ext cx="8574545" cy="1282137"/>
          </a:xfrm>
          <a:prstGeom prst="rect">
            <a:avLst/>
          </a:prstGeom>
        </p:spPr>
        <p:txBody>
          <a:bodyPr anchor="t" rtlCol="false" tIns="0" lIns="0" bIns="0" rIns="0">
            <a:spAutoFit/>
          </a:bodyPr>
          <a:lstStyle/>
          <a:p>
            <a:pPr algn="ctr">
              <a:lnSpc>
                <a:spcPts val="9552"/>
              </a:lnSpc>
            </a:pPr>
            <a:r>
              <a:rPr lang="en-US" sz="8306">
                <a:solidFill>
                  <a:srgbClr val="AF5937"/>
                </a:solidFill>
                <a:latin typeface="ITC Motter Corpus Regular"/>
                <a:ea typeface="ITC Motter Corpus Regular"/>
                <a:cs typeface="ITC Motter Corpus Regular"/>
                <a:sym typeface="ITC Motter Corpus Regular"/>
              </a:rPr>
              <a:t>lets practice!</a:t>
            </a:r>
          </a:p>
        </p:txBody>
      </p:sp>
      <p:sp>
        <p:nvSpPr>
          <p:cNvPr name="TextBox 4" id="4"/>
          <p:cNvSpPr txBox="true"/>
          <p:nvPr/>
        </p:nvSpPr>
        <p:spPr>
          <a:xfrm rot="0">
            <a:off x="1926326" y="3041655"/>
            <a:ext cx="7024225" cy="2350770"/>
          </a:xfrm>
          <a:prstGeom prst="rect">
            <a:avLst/>
          </a:prstGeom>
        </p:spPr>
        <p:txBody>
          <a:bodyPr anchor="t" rtlCol="false" tIns="0" lIns="0" bIns="0" rIns="0">
            <a:spAutoFit/>
          </a:bodyPr>
          <a:lstStyle/>
          <a:p>
            <a:pPr algn="ctr" marL="0" indent="0" lvl="0">
              <a:lnSpc>
                <a:spcPts val="3104"/>
              </a:lnSpc>
              <a:spcBef>
                <a:spcPct val="0"/>
              </a:spcBef>
            </a:pPr>
            <a:r>
              <a:rPr lang="en-US" sz="2700">
                <a:solidFill>
                  <a:srgbClr val="293A50"/>
                </a:solidFill>
                <a:latin typeface="DM Sans"/>
                <a:ea typeface="DM Sans"/>
                <a:cs typeface="DM Sans"/>
                <a:sym typeface="DM Sans"/>
              </a:rPr>
              <a:t>Reha is a quiet resident on your floor, she comes to your programs and you often chat in the hallways. Lately there have been several complaints from her floormates about cigarette smoke/strong smells coming from her room. </a:t>
            </a:r>
          </a:p>
        </p:txBody>
      </p:sp>
      <p:sp>
        <p:nvSpPr>
          <p:cNvPr name="TextBox 5" id="5"/>
          <p:cNvSpPr txBox="true"/>
          <p:nvPr/>
        </p:nvSpPr>
        <p:spPr>
          <a:xfrm rot="0">
            <a:off x="1926326" y="5794801"/>
            <a:ext cx="7024225" cy="2741295"/>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Sam was having friends over on the weekend and her friend, Nicholas, started vaping in the hallway while the group is chatting. Nicholas is not a residence student. You are doing on-call rounds and stumbled across the group. It is not quiet hours.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12183306" y="1028700"/>
            <a:ext cx="7618516" cy="9986039"/>
          </a:xfrm>
          <a:custGeom>
            <a:avLst/>
            <a:gdLst/>
            <a:ahLst/>
            <a:cxnLst/>
            <a:rect r="r" b="b" t="t" l="l"/>
            <a:pathLst>
              <a:path h="9986039" w="7618516">
                <a:moveTo>
                  <a:pt x="7618515" y="0"/>
                </a:moveTo>
                <a:lnTo>
                  <a:pt x="0" y="0"/>
                </a:lnTo>
                <a:lnTo>
                  <a:pt x="0" y="9986039"/>
                </a:lnTo>
                <a:lnTo>
                  <a:pt x="7618515" y="9986039"/>
                </a:lnTo>
                <a:lnTo>
                  <a:pt x="761851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009650"/>
            <a:ext cx="13704697" cy="1281471"/>
          </a:xfrm>
          <a:prstGeom prst="rect">
            <a:avLst/>
          </a:prstGeom>
        </p:spPr>
        <p:txBody>
          <a:bodyPr anchor="t" rtlCol="false" tIns="0" lIns="0" bIns="0" rIns="0">
            <a:spAutoFit/>
          </a:bodyPr>
          <a:lstStyle/>
          <a:p>
            <a:pPr algn="l">
              <a:lnSpc>
                <a:spcPts val="9552"/>
              </a:lnSpc>
            </a:pPr>
            <a:r>
              <a:rPr lang="en-US" sz="8306">
                <a:solidFill>
                  <a:srgbClr val="AF5937"/>
                </a:solidFill>
                <a:latin typeface="ITC Motter Corpus Regular"/>
                <a:ea typeface="ITC Motter Corpus Regular"/>
                <a:cs typeface="ITC Motter Corpus Regular"/>
                <a:sym typeface="ITC Motter Corpus Regular"/>
              </a:rPr>
              <a:t>tips on consequences</a:t>
            </a:r>
          </a:p>
        </p:txBody>
      </p:sp>
      <p:sp>
        <p:nvSpPr>
          <p:cNvPr name="TextBox 4" id="4"/>
          <p:cNvSpPr txBox="true"/>
          <p:nvPr/>
        </p:nvSpPr>
        <p:spPr>
          <a:xfrm rot="0">
            <a:off x="1028700" y="2661572"/>
            <a:ext cx="10817432" cy="1569720"/>
          </a:xfrm>
          <a:prstGeom prst="rect">
            <a:avLst/>
          </a:prstGeom>
        </p:spPr>
        <p:txBody>
          <a:bodyPr anchor="t" rtlCol="false" tIns="0" lIns="0" bIns="0" rIns="0">
            <a:spAutoFit/>
          </a:bodyPr>
          <a:lstStyle/>
          <a:p>
            <a:pPr algn="l" marL="582930" indent="-291465" lvl="1">
              <a:lnSpc>
                <a:spcPts val="3104"/>
              </a:lnSpc>
              <a:buFont typeface="Arial"/>
              <a:buChar char="•"/>
            </a:pPr>
            <a:r>
              <a:rPr lang="en-US" sz="2700">
                <a:solidFill>
                  <a:srgbClr val="AF5937"/>
                </a:solidFill>
                <a:latin typeface="DM Sans"/>
                <a:ea typeface="DM Sans"/>
                <a:cs typeface="DM Sans"/>
                <a:sym typeface="DM Sans"/>
              </a:rPr>
              <a:t>don’t use them too often. it is essential to your job to have good rapport with students. start with an assertive statement and see if you need to add a consequence from there. always come from a place of understanding. </a:t>
            </a:r>
          </a:p>
        </p:txBody>
      </p:sp>
      <p:sp>
        <p:nvSpPr>
          <p:cNvPr name="TextBox 5" id="5"/>
          <p:cNvSpPr txBox="true"/>
          <p:nvPr/>
        </p:nvSpPr>
        <p:spPr>
          <a:xfrm rot="0">
            <a:off x="1028700" y="4602767"/>
            <a:ext cx="10817432" cy="788670"/>
          </a:xfrm>
          <a:prstGeom prst="rect">
            <a:avLst/>
          </a:prstGeom>
        </p:spPr>
        <p:txBody>
          <a:bodyPr anchor="t" rtlCol="false" tIns="0" lIns="0" bIns="0" rIns="0">
            <a:spAutoFit/>
          </a:bodyPr>
          <a:lstStyle/>
          <a:p>
            <a:pPr algn="l" marL="582930" indent="-291465" lvl="1">
              <a:lnSpc>
                <a:spcPts val="3104"/>
              </a:lnSpc>
              <a:spcBef>
                <a:spcPct val="0"/>
              </a:spcBef>
              <a:buFont typeface="Arial"/>
              <a:buChar char="•"/>
            </a:pPr>
            <a:r>
              <a:rPr lang="en-US" sz="2700">
                <a:solidFill>
                  <a:srgbClr val="AF5937"/>
                </a:solidFill>
                <a:latin typeface="DM Sans"/>
                <a:ea typeface="DM Sans"/>
                <a:cs typeface="DM Sans"/>
                <a:sym typeface="DM Sans"/>
              </a:rPr>
              <a:t>follow through!!! if you say there will be a consequence you need to ensure it is carried out.</a:t>
            </a:r>
          </a:p>
        </p:txBody>
      </p:sp>
      <p:sp>
        <p:nvSpPr>
          <p:cNvPr name="TextBox 6" id="6"/>
          <p:cNvSpPr txBox="true"/>
          <p:nvPr/>
        </p:nvSpPr>
        <p:spPr>
          <a:xfrm rot="0">
            <a:off x="1028700" y="5901824"/>
            <a:ext cx="10817432" cy="1179195"/>
          </a:xfrm>
          <a:prstGeom prst="rect">
            <a:avLst/>
          </a:prstGeom>
        </p:spPr>
        <p:txBody>
          <a:bodyPr anchor="t" rtlCol="false" tIns="0" lIns="0" bIns="0" rIns="0">
            <a:spAutoFit/>
          </a:bodyPr>
          <a:lstStyle/>
          <a:p>
            <a:pPr algn="l" marL="582930" indent="-291465" lvl="1">
              <a:lnSpc>
                <a:spcPts val="3104"/>
              </a:lnSpc>
              <a:buFont typeface="Arial"/>
              <a:buChar char="•"/>
            </a:pPr>
            <a:r>
              <a:rPr lang="en-US" sz="2700">
                <a:solidFill>
                  <a:srgbClr val="AF5937"/>
                </a:solidFill>
                <a:latin typeface="DM Sans"/>
                <a:ea typeface="DM Sans"/>
                <a:cs typeface="DM Sans"/>
                <a:sym typeface="DM Sans"/>
              </a:rPr>
              <a:t>keep your cool, it is understandable to feel elevated sometimes. you never have to do anything alone and it is okay to ask for support and/or back-up whenever you need it.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094136" y="1550312"/>
            <a:ext cx="6420421" cy="9877571"/>
          </a:xfrm>
          <a:custGeom>
            <a:avLst/>
            <a:gdLst/>
            <a:ahLst/>
            <a:cxnLst/>
            <a:rect r="r" b="b" t="t" l="l"/>
            <a:pathLst>
              <a:path h="9877571" w="6420421">
                <a:moveTo>
                  <a:pt x="0" y="0"/>
                </a:moveTo>
                <a:lnTo>
                  <a:pt x="6420421" y="0"/>
                </a:lnTo>
                <a:lnTo>
                  <a:pt x="6420421" y="9877571"/>
                </a:lnTo>
                <a:lnTo>
                  <a:pt x="0" y="98775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73209" y="520923"/>
            <a:ext cx="13031138" cy="3700821"/>
          </a:xfrm>
          <a:prstGeom prst="rect">
            <a:avLst/>
          </a:prstGeom>
        </p:spPr>
        <p:txBody>
          <a:bodyPr anchor="t" rtlCol="false" tIns="0" lIns="0" bIns="0" rIns="0">
            <a:spAutoFit/>
          </a:bodyPr>
          <a:lstStyle/>
          <a:p>
            <a:pPr algn="l">
              <a:lnSpc>
                <a:spcPts val="9552"/>
              </a:lnSpc>
            </a:pPr>
            <a:r>
              <a:rPr lang="en-US" sz="8306">
                <a:solidFill>
                  <a:srgbClr val="AF5937"/>
                </a:solidFill>
                <a:latin typeface="ITC Motter Corpus Regular"/>
                <a:ea typeface="ITC Motter Corpus Regular"/>
                <a:cs typeface="ITC Motter Corpus Regular"/>
                <a:sym typeface="ITC Motter Corpus Regular"/>
              </a:rPr>
              <a:t>when are consequences appropriate?</a:t>
            </a:r>
          </a:p>
        </p:txBody>
      </p:sp>
      <p:sp>
        <p:nvSpPr>
          <p:cNvPr name="TextBox 4" id="4"/>
          <p:cNvSpPr txBox="true"/>
          <p:nvPr/>
        </p:nvSpPr>
        <p:spPr>
          <a:xfrm rot="0">
            <a:off x="1962498" y="4646789"/>
            <a:ext cx="8115300" cy="3912870"/>
          </a:xfrm>
          <a:prstGeom prst="rect">
            <a:avLst/>
          </a:prstGeom>
        </p:spPr>
        <p:txBody>
          <a:bodyPr anchor="t" rtlCol="false" tIns="0" lIns="0" bIns="0" rIns="0">
            <a:spAutoFit/>
          </a:bodyPr>
          <a:lstStyle/>
          <a:p>
            <a:pPr algn="l" marL="582930" indent="-291465" lvl="1">
              <a:lnSpc>
                <a:spcPts val="3104"/>
              </a:lnSpc>
              <a:buFont typeface="Arial"/>
              <a:buChar char="•"/>
            </a:pPr>
            <a:r>
              <a:rPr lang="en-US" sz="2700">
                <a:solidFill>
                  <a:srgbClr val="AF5937"/>
                </a:solidFill>
                <a:latin typeface="DM Sans"/>
                <a:ea typeface="DM Sans"/>
                <a:cs typeface="DM Sans"/>
                <a:sym typeface="DM Sans"/>
              </a:rPr>
              <a:t>don’t promise something you can’t control. for example, that could look like telling a student they will or will not get points. </a:t>
            </a:r>
          </a:p>
          <a:p>
            <a:pPr algn="l" marL="582930" indent="-291465" lvl="1">
              <a:lnSpc>
                <a:spcPts val="3104"/>
              </a:lnSpc>
              <a:buFont typeface="Arial"/>
              <a:buChar char="•"/>
            </a:pPr>
            <a:r>
              <a:rPr lang="en-US" sz="2700">
                <a:solidFill>
                  <a:srgbClr val="AF5937"/>
                </a:solidFill>
                <a:latin typeface="DM Sans"/>
                <a:ea typeface="DM Sans"/>
                <a:cs typeface="DM Sans"/>
                <a:sym typeface="DM Sans"/>
              </a:rPr>
              <a:t>ensure the consequence matches the action - not everything needs to be an IR </a:t>
            </a:r>
            <a:r>
              <a:rPr lang="en-US" sz="2700">
                <a:solidFill>
                  <a:srgbClr val="293A50"/>
                </a:solidFill>
                <a:latin typeface="DM Sans"/>
                <a:ea typeface="DM Sans"/>
                <a:cs typeface="DM Sans"/>
                <a:sym typeface="DM Sans"/>
              </a:rPr>
              <a:t>(example, music that can be heard 3 doors down 10 minutes past quiet hours)</a:t>
            </a:r>
          </a:p>
          <a:p>
            <a:pPr algn="l" marL="582930" indent="-291465" lvl="1">
              <a:lnSpc>
                <a:spcPts val="3104"/>
              </a:lnSpc>
              <a:buFont typeface="Arial"/>
              <a:buChar char="•"/>
            </a:pPr>
            <a:r>
              <a:rPr lang="en-US" sz="2700">
                <a:solidFill>
                  <a:srgbClr val="AF5937"/>
                </a:solidFill>
                <a:latin typeface="DM Sans"/>
                <a:ea typeface="DM Sans"/>
                <a:cs typeface="DM Sans"/>
                <a:sym typeface="DM Sans"/>
              </a:rPr>
              <a:t>this all makes sense with time - don’t be afraid to step away and ask returners or seniors for advice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75786" y="6674732"/>
            <a:ext cx="21814430" cy="6571597"/>
          </a:xfrm>
          <a:custGeom>
            <a:avLst/>
            <a:gdLst/>
            <a:ahLst/>
            <a:cxnLst/>
            <a:rect r="r" b="b" t="t" l="l"/>
            <a:pathLst>
              <a:path h="6571597" w="21814430">
                <a:moveTo>
                  <a:pt x="0" y="0"/>
                </a:moveTo>
                <a:lnTo>
                  <a:pt x="21814430" y="0"/>
                </a:lnTo>
                <a:lnTo>
                  <a:pt x="21814430" y="6571597"/>
                </a:lnTo>
                <a:lnTo>
                  <a:pt x="0" y="6571597"/>
                </a:lnTo>
                <a:lnTo>
                  <a:pt x="0" y="0"/>
                </a:lnTo>
                <a:close/>
              </a:path>
            </a:pathLst>
          </a:custGeom>
          <a:blipFill>
            <a:blip r:embed="rId2"/>
            <a:stretch>
              <a:fillRect l="0" t="0" r="0" b="0"/>
            </a:stretch>
          </a:blipFill>
        </p:spPr>
      </p:sp>
      <p:sp>
        <p:nvSpPr>
          <p:cNvPr name="Freeform 3" id="3"/>
          <p:cNvSpPr/>
          <p:nvPr/>
        </p:nvSpPr>
        <p:spPr>
          <a:xfrm flipH="false" flipV="false" rot="0">
            <a:off x="4449657" y="3191126"/>
            <a:ext cx="1338375" cy="938536"/>
          </a:xfrm>
          <a:custGeom>
            <a:avLst/>
            <a:gdLst/>
            <a:ahLst/>
            <a:cxnLst/>
            <a:rect r="r" b="b" t="t" l="l"/>
            <a:pathLst>
              <a:path h="938536" w="1338375">
                <a:moveTo>
                  <a:pt x="0" y="0"/>
                </a:moveTo>
                <a:lnTo>
                  <a:pt x="1338375" y="0"/>
                </a:lnTo>
                <a:lnTo>
                  <a:pt x="1338375" y="938536"/>
                </a:lnTo>
                <a:lnTo>
                  <a:pt x="0" y="9385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190228" y="519789"/>
            <a:ext cx="13903951" cy="2491146"/>
          </a:xfrm>
          <a:prstGeom prst="rect">
            <a:avLst/>
          </a:prstGeom>
        </p:spPr>
        <p:txBody>
          <a:bodyPr anchor="t" rtlCol="false" tIns="0" lIns="0" bIns="0" rIns="0">
            <a:spAutoFit/>
          </a:bodyPr>
          <a:lstStyle/>
          <a:p>
            <a:pPr algn="ctr">
              <a:lnSpc>
                <a:spcPts val="9552"/>
              </a:lnSpc>
            </a:pPr>
            <a:r>
              <a:rPr lang="en-US" sz="8306">
                <a:solidFill>
                  <a:srgbClr val="AF5937"/>
                </a:solidFill>
                <a:latin typeface="ITC Motter Corpus Regular"/>
                <a:ea typeface="ITC Motter Corpus Regular"/>
                <a:cs typeface="ITC Motter Corpus Regular"/>
                <a:sym typeface="ITC Motter Corpus Regular"/>
              </a:rPr>
              <a:t>reasonable compromises</a:t>
            </a:r>
          </a:p>
        </p:txBody>
      </p:sp>
      <p:sp>
        <p:nvSpPr>
          <p:cNvPr name="TextBox 5" id="5"/>
          <p:cNvSpPr txBox="true"/>
          <p:nvPr/>
        </p:nvSpPr>
        <p:spPr>
          <a:xfrm rot="0">
            <a:off x="259275" y="3334494"/>
            <a:ext cx="4534179" cy="788670"/>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a sort of ‘deal’ with the resident</a:t>
            </a:r>
          </a:p>
        </p:txBody>
      </p:sp>
      <p:sp>
        <p:nvSpPr>
          <p:cNvPr name="TextBox 6" id="6"/>
          <p:cNvSpPr txBox="true"/>
          <p:nvPr/>
        </p:nvSpPr>
        <p:spPr>
          <a:xfrm rot="0">
            <a:off x="2710062" y="4319379"/>
            <a:ext cx="4534179" cy="1179195"/>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gives the resident a chance to change the problematic behavior</a:t>
            </a:r>
          </a:p>
        </p:txBody>
      </p:sp>
      <p:sp>
        <p:nvSpPr>
          <p:cNvPr name="TextBox 7" id="7"/>
          <p:cNvSpPr txBox="true"/>
          <p:nvPr/>
        </p:nvSpPr>
        <p:spPr>
          <a:xfrm rot="0">
            <a:off x="7986038" y="3244538"/>
            <a:ext cx="4534179" cy="1569720"/>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example: shannon and her friends have 10 minutes left of a movie in the monashee lounge and it is quiet hours</a:t>
            </a:r>
          </a:p>
        </p:txBody>
      </p:sp>
      <p:sp>
        <p:nvSpPr>
          <p:cNvPr name="TextBox 8" id="8"/>
          <p:cNvSpPr txBox="true"/>
          <p:nvPr/>
        </p:nvSpPr>
        <p:spPr>
          <a:xfrm rot="0">
            <a:off x="8956343" y="5052383"/>
            <a:ext cx="7981486" cy="1179195"/>
          </a:xfrm>
          <a:prstGeom prst="rect">
            <a:avLst/>
          </a:prstGeom>
        </p:spPr>
        <p:txBody>
          <a:bodyPr anchor="t" rtlCol="false" tIns="0" lIns="0" bIns="0" rIns="0">
            <a:spAutoFit/>
          </a:bodyPr>
          <a:lstStyle/>
          <a:p>
            <a:pPr algn="ctr">
              <a:lnSpc>
                <a:spcPts val="3104"/>
              </a:lnSpc>
              <a:spcBef>
                <a:spcPct val="0"/>
              </a:spcBef>
            </a:pPr>
            <a:r>
              <a:rPr lang="en-US" sz="2700">
                <a:solidFill>
                  <a:srgbClr val="293A50"/>
                </a:solidFill>
                <a:latin typeface="DM Sans"/>
                <a:ea typeface="DM Sans"/>
                <a:cs typeface="DM Sans"/>
                <a:sym typeface="DM Sans"/>
              </a:rPr>
              <a:t>“no problem, someone will come and check in 15 minutes and if it is still loud in here we will have to document the situation. enjoy your movie!”</a:t>
            </a:r>
          </a:p>
        </p:txBody>
      </p:sp>
      <p:sp>
        <p:nvSpPr>
          <p:cNvPr name="TextBox 9" id="9"/>
          <p:cNvSpPr txBox="true"/>
          <p:nvPr/>
        </p:nvSpPr>
        <p:spPr>
          <a:xfrm rot="0">
            <a:off x="13413988" y="3899009"/>
            <a:ext cx="3248293" cy="831215"/>
          </a:xfrm>
          <a:prstGeom prst="rect">
            <a:avLst/>
          </a:prstGeom>
        </p:spPr>
        <p:txBody>
          <a:bodyPr anchor="t" rtlCol="false" tIns="0" lIns="0" bIns="0" rIns="0">
            <a:spAutoFit/>
          </a:bodyPr>
          <a:lstStyle/>
          <a:p>
            <a:pPr algn="ctr">
              <a:lnSpc>
                <a:spcPts val="2185"/>
              </a:lnSpc>
              <a:spcBef>
                <a:spcPct val="0"/>
              </a:spcBef>
            </a:pPr>
            <a:r>
              <a:rPr lang="en-US" b="true" sz="1900">
                <a:solidFill>
                  <a:srgbClr val="AF5937"/>
                </a:solidFill>
                <a:latin typeface="DM Sans Bold"/>
                <a:ea typeface="DM Sans Bold"/>
                <a:cs typeface="DM Sans Bold"/>
                <a:sym typeface="DM Sans Bold"/>
              </a:rPr>
              <a:t>this is only acceptable if the behavior changes and it is not a reoccurring issue</a:t>
            </a:r>
          </a:p>
        </p:txBody>
      </p:sp>
      <p:sp>
        <p:nvSpPr>
          <p:cNvPr name="Freeform 10" id="10"/>
          <p:cNvSpPr/>
          <p:nvPr/>
        </p:nvSpPr>
        <p:spPr>
          <a:xfrm flipH="false" flipV="true" rot="1995060">
            <a:off x="6791125" y="4904214"/>
            <a:ext cx="1338375" cy="938536"/>
          </a:xfrm>
          <a:custGeom>
            <a:avLst/>
            <a:gdLst/>
            <a:ahLst/>
            <a:cxnLst/>
            <a:rect r="r" b="b" t="t" l="l"/>
            <a:pathLst>
              <a:path h="938536" w="1338375">
                <a:moveTo>
                  <a:pt x="0" y="938536"/>
                </a:moveTo>
                <a:lnTo>
                  <a:pt x="1338375" y="938536"/>
                </a:lnTo>
                <a:lnTo>
                  <a:pt x="1338375" y="0"/>
                </a:lnTo>
                <a:lnTo>
                  <a:pt x="0" y="0"/>
                </a:lnTo>
                <a:lnTo>
                  <a:pt x="0" y="938536"/>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68119" y="4646751"/>
            <a:ext cx="22424238" cy="6110605"/>
          </a:xfrm>
          <a:custGeom>
            <a:avLst/>
            <a:gdLst/>
            <a:ahLst/>
            <a:cxnLst/>
            <a:rect r="r" b="b" t="t" l="l"/>
            <a:pathLst>
              <a:path h="6110605" w="22424238">
                <a:moveTo>
                  <a:pt x="0" y="0"/>
                </a:moveTo>
                <a:lnTo>
                  <a:pt x="22424238" y="0"/>
                </a:lnTo>
                <a:lnTo>
                  <a:pt x="22424238" y="6110605"/>
                </a:lnTo>
                <a:lnTo>
                  <a:pt x="0" y="6110605"/>
                </a:lnTo>
                <a:lnTo>
                  <a:pt x="0" y="0"/>
                </a:lnTo>
                <a:close/>
              </a:path>
            </a:pathLst>
          </a:custGeom>
          <a:blipFill>
            <a:blip r:embed="rId2"/>
            <a:stretch>
              <a:fillRect l="0" t="0" r="0" b="0"/>
            </a:stretch>
          </a:blipFill>
        </p:spPr>
      </p:sp>
      <p:sp>
        <p:nvSpPr>
          <p:cNvPr name="TextBox 3" id="3"/>
          <p:cNvSpPr txBox="true"/>
          <p:nvPr/>
        </p:nvSpPr>
        <p:spPr>
          <a:xfrm rot="0">
            <a:off x="2264799" y="100793"/>
            <a:ext cx="13758402" cy="4545958"/>
          </a:xfrm>
          <a:prstGeom prst="rect">
            <a:avLst/>
          </a:prstGeom>
        </p:spPr>
        <p:txBody>
          <a:bodyPr anchor="t" rtlCol="false" tIns="0" lIns="0" bIns="0" rIns="0">
            <a:spAutoFit/>
          </a:bodyPr>
          <a:lstStyle/>
          <a:p>
            <a:pPr algn="ctr">
              <a:lnSpc>
                <a:spcPts val="11738"/>
              </a:lnSpc>
            </a:pPr>
            <a:r>
              <a:rPr lang="en-US" sz="10207">
                <a:solidFill>
                  <a:srgbClr val="AF5937"/>
                </a:solidFill>
                <a:latin typeface="ITC Motter Corpus Regular"/>
                <a:ea typeface="ITC Motter Corpus Regular"/>
                <a:cs typeface="ITC Motter Corpus Regular"/>
                <a:sym typeface="ITC Motter Corpus Regular"/>
              </a:rPr>
              <a:t>questions </a:t>
            </a:r>
          </a:p>
          <a:p>
            <a:pPr algn="ctr">
              <a:lnSpc>
                <a:spcPts val="11738"/>
              </a:lnSpc>
            </a:pPr>
            <a:r>
              <a:rPr lang="en-US" sz="10207">
                <a:solidFill>
                  <a:srgbClr val="AF5937"/>
                </a:solidFill>
                <a:latin typeface="ITC Motter Corpus Regular"/>
                <a:ea typeface="ITC Motter Corpus Regular"/>
                <a:cs typeface="ITC Motter Corpus Regular"/>
                <a:sym typeface="ITC Motter Corpus Regular"/>
              </a:rPr>
              <a:t>concerns </a:t>
            </a:r>
          </a:p>
          <a:p>
            <a:pPr algn="ctr">
              <a:lnSpc>
                <a:spcPts val="11738"/>
              </a:lnSpc>
            </a:pPr>
            <a:r>
              <a:rPr lang="en-US" sz="10207">
                <a:solidFill>
                  <a:srgbClr val="AF5937"/>
                </a:solidFill>
                <a:latin typeface="ITC Motter Corpus Regular"/>
                <a:ea typeface="ITC Motter Corpus Regular"/>
                <a:cs typeface="ITC Motter Corpus Regular"/>
                <a:sym typeface="ITC Motter Corpus Regular"/>
              </a:rPr>
              <a:t>clarificatrions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08035" y="5143500"/>
            <a:ext cx="19304069" cy="6909248"/>
          </a:xfrm>
          <a:custGeom>
            <a:avLst/>
            <a:gdLst/>
            <a:ahLst/>
            <a:cxnLst/>
            <a:rect r="r" b="b" t="t" l="l"/>
            <a:pathLst>
              <a:path h="6909248" w="19304069">
                <a:moveTo>
                  <a:pt x="0" y="0"/>
                </a:moveTo>
                <a:lnTo>
                  <a:pt x="19304070" y="0"/>
                </a:lnTo>
                <a:lnTo>
                  <a:pt x="19304070" y="6909248"/>
                </a:lnTo>
                <a:lnTo>
                  <a:pt x="0" y="6909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015543" y="1009650"/>
            <a:ext cx="10256915" cy="1282137"/>
          </a:xfrm>
          <a:prstGeom prst="rect">
            <a:avLst/>
          </a:prstGeom>
        </p:spPr>
        <p:txBody>
          <a:bodyPr anchor="t" rtlCol="false" tIns="0" lIns="0" bIns="0" rIns="0">
            <a:spAutoFit/>
          </a:bodyPr>
          <a:lstStyle/>
          <a:p>
            <a:pPr algn="ctr">
              <a:lnSpc>
                <a:spcPts val="9552"/>
              </a:lnSpc>
            </a:pPr>
            <a:r>
              <a:rPr lang="en-US" sz="8306">
                <a:solidFill>
                  <a:srgbClr val="AF5937"/>
                </a:solidFill>
                <a:latin typeface="ITC Motter Corpus Regular"/>
                <a:ea typeface="ITC Motter Corpus Regular"/>
                <a:cs typeface="ITC Motter Corpus Regular"/>
                <a:sym typeface="ITC Motter Corpus Regular"/>
              </a:rPr>
              <a:t>exit ticket</a:t>
            </a:r>
          </a:p>
        </p:txBody>
      </p:sp>
      <p:pic>
        <p:nvPicPr>
          <p:cNvPr name="Picture 4" id="4"/>
          <p:cNvPicPr>
            <a:picLocks noChangeAspect="true"/>
          </p:cNvPicPr>
          <p:nvPr/>
        </p:nvPicPr>
        <p:blipFill>
          <a:blip r:embed="rId4"/>
          <a:stretch>
            <a:fillRect/>
          </a:stretch>
        </p:blipFill>
        <p:spPr>
          <a:xfrm rot="0">
            <a:off x="6675120" y="2200067"/>
            <a:ext cx="4937760" cy="4937760"/>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36801" y="1211577"/>
            <a:ext cx="6453613" cy="10312032"/>
          </a:xfrm>
          <a:custGeom>
            <a:avLst/>
            <a:gdLst/>
            <a:ahLst/>
            <a:cxnLst/>
            <a:rect r="r" b="b" t="t" l="l"/>
            <a:pathLst>
              <a:path h="10312032" w="6453613">
                <a:moveTo>
                  <a:pt x="0" y="0"/>
                </a:moveTo>
                <a:lnTo>
                  <a:pt x="6453613" y="0"/>
                </a:lnTo>
                <a:lnTo>
                  <a:pt x="6453613" y="10312032"/>
                </a:lnTo>
                <a:lnTo>
                  <a:pt x="0" y="103120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3373100" y="1795548"/>
            <a:ext cx="5205395" cy="8651625"/>
          </a:xfrm>
          <a:custGeom>
            <a:avLst/>
            <a:gdLst/>
            <a:ahLst/>
            <a:cxnLst/>
            <a:rect r="r" b="b" t="t" l="l"/>
            <a:pathLst>
              <a:path h="8651625" w="5205395">
                <a:moveTo>
                  <a:pt x="5205395" y="0"/>
                </a:moveTo>
                <a:lnTo>
                  <a:pt x="0" y="0"/>
                </a:lnTo>
                <a:lnTo>
                  <a:pt x="0" y="8651625"/>
                </a:lnTo>
                <a:lnTo>
                  <a:pt x="5205395" y="8651625"/>
                </a:lnTo>
                <a:lnTo>
                  <a:pt x="520539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369848" y="2449771"/>
            <a:ext cx="9548303" cy="2184095"/>
          </a:xfrm>
          <a:prstGeom prst="rect">
            <a:avLst/>
          </a:prstGeom>
        </p:spPr>
        <p:txBody>
          <a:bodyPr anchor="t" rtlCol="false" tIns="0" lIns="0" bIns="0" rIns="0">
            <a:spAutoFit/>
          </a:bodyPr>
          <a:lstStyle/>
          <a:p>
            <a:pPr algn="ctr">
              <a:lnSpc>
                <a:spcPts val="8398"/>
              </a:lnSpc>
            </a:pPr>
            <a:r>
              <a:rPr lang="en-US" sz="7302">
                <a:solidFill>
                  <a:srgbClr val="AF5937"/>
                </a:solidFill>
                <a:latin typeface="ITC Motter Corpus Regular"/>
                <a:ea typeface="ITC Motter Corpus Regular"/>
                <a:cs typeface="ITC Motter Corpus Regular"/>
                <a:sym typeface="ITC Motter Corpus Regular"/>
              </a:rPr>
              <a:t>what comes to mind?</a:t>
            </a:r>
          </a:p>
        </p:txBody>
      </p:sp>
      <p:sp>
        <p:nvSpPr>
          <p:cNvPr name="TextBox 5" id="5"/>
          <p:cNvSpPr txBox="true"/>
          <p:nvPr/>
        </p:nvSpPr>
        <p:spPr>
          <a:xfrm rot="0">
            <a:off x="5086350" y="6130885"/>
            <a:ext cx="8115300" cy="1569720"/>
          </a:xfrm>
          <a:prstGeom prst="rect">
            <a:avLst/>
          </a:prstGeom>
        </p:spPr>
        <p:txBody>
          <a:bodyPr anchor="t" rtlCol="false" tIns="0" lIns="0" bIns="0" rIns="0">
            <a:spAutoFit/>
          </a:bodyPr>
          <a:lstStyle/>
          <a:p>
            <a:pPr algn="l">
              <a:lnSpc>
                <a:spcPts val="3104"/>
              </a:lnSpc>
            </a:pPr>
            <a:r>
              <a:rPr lang="en-US" sz="2700">
                <a:solidFill>
                  <a:srgbClr val="AF5937"/>
                </a:solidFill>
                <a:latin typeface="DM Sans"/>
                <a:ea typeface="DM Sans"/>
                <a:cs typeface="DM Sans"/>
                <a:sym typeface="DM Sans"/>
              </a:rPr>
              <a:t>Lets think about:</a:t>
            </a:r>
          </a:p>
          <a:p>
            <a:pPr algn="l" marL="582930" indent="-291465" lvl="1">
              <a:lnSpc>
                <a:spcPts val="3104"/>
              </a:lnSpc>
              <a:buFont typeface="Arial"/>
              <a:buChar char="•"/>
            </a:pPr>
            <a:r>
              <a:rPr lang="en-US" sz="2700">
                <a:solidFill>
                  <a:srgbClr val="AF5937"/>
                </a:solidFill>
                <a:latin typeface="DM Sans"/>
                <a:ea typeface="DM Sans"/>
                <a:cs typeface="DM Sans"/>
                <a:sym typeface="DM Sans"/>
              </a:rPr>
              <a:t>any key words that come to mind </a:t>
            </a:r>
          </a:p>
          <a:p>
            <a:pPr algn="l" marL="582930" indent="-291465" lvl="1">
              <a:lnSpc>
                <a:spcPts val="3104"/>
              </a:lnSpc>
              <a:buFont typeface="Arial"/>
              <a:buChar char="•"/>
            </a:pPr>
            <a:r>
              <a:rPr lang="en-US" sz="2700">
                <a:solidFill>
                  <a:srgbClr val="AF5937"/>
                </a:solidFill>
                <a:latin typeface="DM Sans"/>
                <a:ea typeface="DM Sans"/>
                <a:cs typeface="DM Sans"/>
                <a:sym typeface="DM Sans"/>
              </a:rPr>
              <a:t>when you might have to be assertive</a:t>
            </a:r>
          </a:p>
          <a:p>
            <a:pPr algn="l" marL="582930" indent="-291465" lvl="1">
              <a:lnSpc>
                <a:spcPts val="3104"/>
              </a:lnSpc>
              <a:buFont typeface="Arial"/>
              <a:buChar char="•"/>
            </a:pPr>
            <a:r>
              <a:rPr lang="en-US" sz="2700">
                <a:solidFill>
                  <a:srgbClr val="AF5937"/>
                </a:solidFill>
                <a:latin typeface="DM Sans"/>
                <a:ea typeface="DM Sans"/>
                <a:cs typeface="DM Sans"/>
                <a:sym typeface="DM Sans"/>
              </a:rPr>
              <a:t>when would you </a:t>
            </a:r>
            <a:r>
              <a:rPr lang="en-US" sz="2700" u="sng">
                <a:solidFill>
                  <a:srgbClr val="AF5937"/>
                </a:solidFill>
                <a:latin typeface="DM Sans"/>
                <a:ea typeface="DM Sans"/>
                <a:cs typeface="DM Sans"/>
                <a:sym typeface="DM Sans"/>
              </a:rPr>
              <a:t>not</a:t>
            </a:r>
            <a:r>
              <a:rPr lang="en-US" sz="2700">
                <a:solidFill>
                  <a:srgbClr val="AF5937"/>
                </a:solidFill>
                <a:latin typeface="DM Sans"/>
                <a:ea typeface="DM Sans"/>
                <a:cs typeface="DM Sans"/>
                <a:sym typeface="DM Sans"/>
              </a:rPr>
              <a:t> have to be assertive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9124950" y="2291787"/>
            <a:ext cx="19050" cy="7995213"/>
          </a:xfrm>
          <a:prstGeom prst="line">
            <a:avLst/>
          </a:prstGeom>
          <a:ln cap="flat" w="38100">
            <a:solidFill>
              <a:srgbClr val="293A50"/>
            </a:solidFill>
            <a:prstDash val="sysDash"/>
            <a:headEnd type="none" len="sm" w="sm"/>
            <a:tailEnd type="none" len="sm" w="sm"/>
          </a:ln>
        </p:spPr>
      </p:sp>
      <p:sp>
        <p:nvSpPr>
          <p:cNvPr name="Freeform 3" id="3"/>
          <p:cNvSpPr/>
          <p:nvPr/>
        </p:nvSpPr>
        <p:spPr>
          <a:xfrm flipH="false" flipV="false" rot="0">
            <a:off x="-508035" y="5143500"/>
            <a:ext cx="19304069" cy="6909248"/>
          </a:xfrm>
          <a:custGeom>
            <a:avLst/>
            <a:gdLst/>
            <a:ahLst/>
            <a:cxnLst/>
            <a:rect r="r" b="b" t="t" l="l"/>
            <a:pathLst>
              <a:path h="6909248" w="19304069">
                <a:moveTo>
                  <a:pt x="0" y="0"/>
                </a:moveTo>
                <a:lnTo>
                  <a:pt x="19304070" y="0"/>
                </a:lnTo>
                <a:lnTo>
                  <a:pt x="19304070" y="6909248"/>
                </a:lnTo>
                <a:lnTo>
                  <a:pt x="0" y="6909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015543" y="1009650"/>
            <a:ext cx="10256915" cy="1282137"/>
          </a:xfrm>
          <a:prstGeom prst="rect">
            <a:avLst/>
          </a:prstGeom>
        </p:spPr>
        <p:txBody>
          <a:bodyPr anchor="t" rtlCol="false" tIns="0" lIns="0" bIns="0" rIns="0">
            <a:spAutoFit/>
          </a:bodyPr>
          <a:lstStyle/>
          <a:p>
            <a:pPr algn="ctr">
              <a:lnSpc>
                <a:spcPts val="9552"/>
              </a:lnSpc>
            </a:pPr>
            <a:r>
              <a:rPr lang="en-US" sz="8306">
                <a:solidFill>
                  <a:srgbClr val="AF5937"/>
                </a:solidFill>
                <a:latin typeface="ITC Motter Corpus Regular"/>
                <a:ea typeface="ITC Motter Corpus Regular"/>
                <a:cs typeface="ITC Motter Corpus Regular"/>
                <a:sym typeface="ITC Motter Corpus Regular"/>
              </a:rPr>
              <a:t>power balance</a:t>
            </a:r>
          </a:p>
        </p:txBody>
      </p:sp>
      <p:sp>
        <p:nvSpPr>
          <p:cNvPr name="TextBox 5" id="5"/>
          <p:cNvSpPr txBox="true"/>
          <p:nvPr/>
        </p:nvSpPr>
        <p:spPr>
          <a:xfrm rot="0">
            <a:off x="3468818" y="2733264"/>
            <a:ext cx="4645386" cy="3522345"/>
          </a:xfrm>
          <a:prstGeom prst="rect">
            <a:avLst/>
          </a:prstGeom>
        </p:spPr>
        <p:txBody>
          <a:bodyPr anchor="t" rtlCol="false" tIns="0" lIns="0" bIns="0" rIns="0">
            <a:spAutoFit/>
          </a:bodyPr>
          <a:lstStyle/>
          <a:p>
            <a:pPr algn="ctr">
              <a:lnSpc>
                <a:spcPts val="3104"/>
              </a:lnSpc>
            </a:pPr>
            <a:r>
              <a:rPr lang="en-US" sz="2700">
                <a:solidFill>
                  <a:srgbClr val="AF5937"/>
                </a:solidFill>
                <a:latin typeface="DM Sans"/>
                <a:ea typeface="DM Sans"/>
                <a:cs typeface="DM Sans"/>
                <a:sym typeface="DM Sans"/>
              </a:rPr>
              <a:t>Student leaders</a:t>
            </a:r>
          </a:p>
          <a:p>
            <a:pPr algn="l" marL="582930" indent="-291465" lvl="1">
              <a:lnSpc>
                <a:spcPts val="3104"/>
              </a:lnSpc>
              <a:buFont typeface="Arial"/>
              <a:buChar char="•"/>
            </a:pPr>
            <a:r>
              <a:rPr lang="en-US" sz="2700">
                <a:solidFill>
                  <a:srgbClr val="AF5937"/>
                </a:solidFill>
                <a:latin typeface="DM Sans"/>
                <a:ea typeface="DM Sans"/>
                <a:cs typeface="DM Sans"/>
                <a:sym typeface="DM Sans"/>
              </a:rPr>
              <a:t>play an important role on campus </a:t>
            </a:r>
          </a:p>
          <a:p>
            <a:pPr algn="l" marL="582930" indent="-291465" lvl="1">
              <a:lnSpc>
                <a:spcPts val="3104"/>
              </a:lnSpc>
              <a:buFont typeface="Arial"/>
              <a:buChar char="•"/>
            </a:pPr>
            <a:r>
              <a:rPr lang="en-US" sz="2700">
                <a:solidFill>
                  <a:srgbClr val="AF5937"/>
                </a:solidFill>
                <a:latin typeface="DM Sans"/>
                <a:ea typeface="DM Sans"/>
                <a:cs typeface="DM Sans"/>
                <a:sym typeface="DM Sans"/>
              </a:rPr>
              <a:t>ensure student safety</a:t>
            </a:r>
          </a:p>
          <a:p>
            <a:pPr algn="l" marL="582930" indent="-291465" lvl="1">
              <a:lnSpc>
                <a:spcPts val="3104"/>
              </a:lnSpc>
              <a:buFont typeface="Arial"/>
              <a:buChar char="•"/>
            </a:pPr>
            <a:r>
              <a:rPr lang="en-US" sz="2700">
                <a:solidFill>
                  <a:srgbClr val="AF5937"/>
                </a:solidFill>
                <a:latin typeface="DM Sans"/>
                <a:ea typeface="DM Sans"/>
                <a:cs typeface="DM Sans"/>
                <a:sym typeface="DM Sans"/>
              </a:rPr>
              <a:t>are </a:t>
            </a:r>
            <a:r>
              <a:rPr lang="en-US" sz="2700" u="sng">
                <a:solidFill>
                  <a:srgbClr val="AF5937"/>
                </a:solidFill>
                <a:latin typeface="DM Sans"/>
                <a:ea typeface="DM Sans"/>
                <a:cs typeface="DM Sans"/>
                <a:sym typeface="DM Sans"/>
              </a:rPr>
              <a:t>not</a:t>
            </a:r>
            <a:r>
              <a:rPr lang="en-US" sz="2700">
                <a:solidFill>
                  <a:srgbClr val="AF5937"/>
                </a:solidFill>
                <a:latin typeface="DM Sans"/>
                <a:ea typeface="DM Sans"/>
                <a:cs typeface="DM Sans"/>
                <a:sym typeface="DM Sans"/>
              </a:rPr>
              <a:t> in charge of students</a:t>
            </a:r>
          </a:p>
          <a:p>
            <a:pPr algn="l" marL="582930" indent="-291465" lvl="1">
              <a:lnSpc>
                <a:spcPts val="3104"/>
              </a:lnSpc>
              <a:buFont typeface="Arial"/>
              <a:buChar char="•"/>
            </a:pPr>
            <a:r>
              <a:rPr lang="en-US" sz="2700">
                <a:solidFill>
                  <a:srgbClr val="AF5937"/>
                </a:solidFill>
                <a:latin typeface="DM Sans"/>
                <a:ea typeface="DM Sans"/>
                <a:cs typeface="DM Sans"/>
                <a:sym typeface="DM Sans"/>
              </a:rPr>
              <a:t>seek support from professional staff (up not out)</a:t>
            </a:r>
          </a:p>
        </p:txBody>
      </p:sp>
      <p:sp>
        <p:nvSpPr>
          <p:cNvPr name="TextBox 6" id="6"/>
          <p:cNvSpPr txBox="true"/>
          <p:nvPr/>
        </p:nvSpPr>
        <p:spPr>
          <a:xfrm rot="0">
            <a:off x="9764845" y="2733264"/>
            <a:ext cx="4507612" cy="3522345"/>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Students</a:t>
            </a:r>
          </a:p>
          <a:p>
            <a:pPr algn="l" marL="582930" indent="-291465" lvl="1">
              <a:lnSpc>
                <a:spcPts val="3104"/>
              </a:lnSpc>
              <a:spcBef>
                <a:spcPct val="0"/>
              </a:spcBef>
              <a:buFont typeface="Arial"/>
              <a:buChar char="•"/>
            </a:pPr>
            <a:r>
              <a:rPr lang="en-US" sz="2700">
                <a:solidFill>
                  <a:srgbClr val="AF5937"/>
                </a:solidFill>
                <a:latin typeface="DM Sans"/>
                <a:ea typeface="DM Sans"/>
                <a:cs typeface="DM Sans"/>
                <a:sym typeface="DM Sans"/>
              </a:rPr>
              <a:t>are responsible for following the residence contract</a:t>
            </a:r>
          </a:p>
          <a:p>
            <a:pPr algn="l" marL="582930" indent="-291465" lvl="1">
              <a:lnSpc>
                <a:spcPts val="3104"/>
              </a:lnSpc>
              <a:spcBef>
                <a:spcPct val="0"/>
              </a:spcBef>
              <a:buFont typeface="Arial"/>
              <a:buChar char="•"/>
            </a:pPr>
            <a:r>
              <a:rPr lang="en-US" sz="2700">
                <a:solidFill>
                  <a:srgbClr val="AF5937"/>
                </a:solidFill>
                <a:latin typeface="DM Sans"/>
                <a:ea typeface="DM Sans"/>
                <a:cs typeface="DM Sans"/>
                <a:sym typeface="DM Sans"/>
              </a:rPr>
              <a:t>expected to respect university staff - which includes you!</a:t>
            </a:r>
          </a:p>
          <a:p>
            <a:pPr algn="l" marL="582930" indent="-291465" lvl="1">
              <a:lnSpc>
                <a:spcPts val="3104"/>
              </a:lnSpc>
              <a:buFont typeface="Arial"/>
              <a:buChar char="•"/>
            </a:pPr>
            <a:r>
              <a:rPr lang="en-US" sz="2700">
                <a:solidFill>
                  <a:srgbClr val="AF5937"/>
                </a:solidFill>
                <a:latin typeface="DM Sans"/>
                <a:ea typeface="DM Sans"/>
                <a:cs typeface="DM Sans"/>
                <a:sym typeface="DM Sans"/>
              </a:rPr>
              <a:t>members of the residence community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38526" y="5990426"/>
            <a:ext cx="2558668" cy="3068867"/>
          </a:xfrm>
          <a:custGeom>
            <a:avLst/>
            <a:gdLst/>
            <a:ahLst/>
            <a:cxnLst/>
            <a:rect r="r" b="b" t="t" l="l"/>
            <a:pathLst>
              <a:path h="3068867" w="2558668">
                <a:moveTo>
                  <a:pt x="0" y="0"/>
                </a:moveTo>
                <a:lnTo>
                  <a:pt x="2558669" y="0"/>
                </a:lnTo>
                <a:lnTo>
                  <a:pt x="2558669" y="3068868"/>
                </a:lnTo>
                <a:lnTo>
                  <a:pt x="0" y="3068868"/>
                </a:lnTo>
                <a:lnTo>
                  <a:pt x="0" y="0"/>
                </a:lnTo>
                <a:close/>
              </a:path>
            </a:pathLst>
          </a:custGeom>
          <a:blipFill>
            <a:blip r:embed="rId2"/>
            <a:stretch>
              <a:fillRect l="0" t="0" r="0" b="0"/>
            </a:stretch>
          </a:blipFill>
        </p:spPr>
      </p:sp>
      <p:sp>
        <p:nvSpPr>
          <p:cNvPr name="Freeform 3" id="3"/>
          <p:cNvSpPr/>
          <p:nvPr/>
        </p:nvSpPr>
        <p:spPr>
          <a:xfrm flipH="false" flipV="false" rot="0">
            <a:off x="5003200" y="5990426"/>
            <a:ext cx="3884642" cy="3068867"/>
          </a:xfrm>
          <a:custGeom>
            <a:avLst/>
            <a:gdLst/>
            <a:ahLst/>
            <a:cxnLst/>
            <a:rect r="r" b="b" t="t" l="l"/>
            <a:pathLst>
              <a:path h="3068867" w="3884642">
                <a:moveTo>
                  <a:pt x="0" y="0"/>
                </a:moveTo>
                <a:lnTo>
                  <a:pt x="3884643" y="0"/>
                </a:lnTo>
                <a:lnTo>
                  <a:pt x="3884643" y="3068868"/>
                </a:lnTo>
                <a:lnTo>
                  <a:pt x="0" y="3068868"/>
                </a:lnTo>
                <a:lnTo>
                  <a:pt x="0" y="0"/>
                </a:lnTo>
                <a:close/>
              </a:path>
            </a:pathLst>
          </a:custGeom>
          <a:blipFill>
            <a:blip r:embed="rId3"/>
            <a:stretch>
              <a:fillRect l="0" t="0" r="0" b="0"/>
            </a:stretch>
          </a:blipFill>
        </p:spPr>
      </p:sp>
      <p:sp>
        <p:nvSpPr>
          <p:cNvPr name="Freeform 4" id="4"/>
          <p:cNvSpPr/>
          <p:nvPr/>
        </p:nvSpPr>
        <p:spPr>
          <a:xfrm flipH="false" flipV="false" rot="0">
            <a:off x="9490298" y="5990426"/>
            <a:ext cx="3824134" cy="3068867"/>
          </a:xfrm>
          <a:custGeom>
            <a:avLst/>
            <a:gdLst/>
            <a:ahLst/>
            <a:cxnLst/>
            <a:rect r="r" b="b" t="t" l="l"/>
            <a:pathLst>
              <a:path h="3068867" w="3824134">
                <a:moveTo>
                  <a:pt x="0" y="0"/>
                </a:moveTo>
                <a:lnTo>
                  <a:pt x="3824134" y="0"/>
                </a:lnTo>
                <a:lnTo>
                  <a:pt x="3824134" y="3068868"/>
                </a:lnTo>
                <a:lnTo>
                  <a:pt x="0" y="3068868"/>
                </a:lnTo>
                <a:lnTo>
                  <a:pt x="0" y="0"/>
                </a:lnTo>
                <a:close/>
              </a:path>
            </a:pathLst>
          </a:custGeom>
          <a:blipFill>
            <a:blip r:embed="rId4"/>
            <a:stretch>
              <a:fillRect l="0" t="0" r="0" b="0"/>
            </a:stretch>
          </a:blipFill>
        </p:spPr>
      </p:sp>
      <p:sp>
        <p:nvSpPr>
          <p:cNvPr name="Freeform 5" id="5"/>
          <p:cNvSpPr/>
          <p:nvPr/>
        </p:nvSpPr>
        <p:spPr>
          <a:xfrm flipH="false" flipV="false" rot="0">
            <a:off x="12901493" y="5990426"/>
            <a:ext cx="3736885" cy="3022206"/>
          </a:xfrm>
          <a:custGeom>
            <a:avLst/>
            <a:gdLst/>
            <a:ahLst/>
            <a:cxnLst/>
            <a:rect r="r" b="b" t="t" l="l"/>
            <a:pathLst>
              <a:path h="3022206" w="3736885">
                <a:moveTo>
                  <a:pt x="0" y="0"/>
                </a:moveTo>
                <a:lnTo>
                  <a:pt x="3736885" y="0"/>
                </a:lnTo>
                <a:lnTo>
                  <a:pt x="3736885" y="3022206"/>
                </a:lnTo>
                <a:lnTo>
                  <a:pt x="0" y="3022206"/>
                </a:lnTo>
                <a:lnTo>
                  <a:pt x="0" y="0"/>
                </a:lnTo>
                <a:close/>
              </a:path>
            </a:pathLst>
          </a:custGeom>
          <a:blipFill>
            <a:blip r:embed="rId5"/>
            <a:stretch>
              <a:fillRect l="0" t="0" r="0" b="0"/>
            </a:stretch>
          </a:blipFill>
        </p:spPr>
      </p:sp>
      <p:sp>
        <p:nvSpPr>
          <p:cNvPr name="TextBox 6" id="6"/>
          <p:cNvSpPr txBox="true"/>
          <p:nvPr/>
        </p:nvSpPr>
        <p:spPr>
          <a:xfrm rot="0">
            <a:off x="2043291" y="1019175"/>
            <a:ext cx="14201418" cy="1119996"/>
          </a:xfrm>
          <a:prstGeom prst="rect">
            <a:avLst/>
          </a:prstGeom>
        </p:spPr>
        <p:txBody>
          <a:bodyPr anchor="t" rtlCol="false" tIns="0" lIns="0" bIns="0" rIns="0">
            <a:spAutoFit/>
          </a:bodyPr>
          <a:lstStyle/>
          <a:p>
            <a:pPr algn="ctr">
              <a:lnSpc>
                <a:spcPts val="8398"/>
              </a:lnSpc>
            </a:pPr>
            <a:r>
              <a:rPr lang="en-US" sz="7302">
                <a:solidFill>
                  <a:srgbClr val="AF5937"/>
                </a:solidFill>
                <a:latin typeface="ITC Motter Corpus Regular"/>
                <a:ea typeface="ITC Motter Corpus Regular"/>
                <a:cs typeface="ITC Motter Corpus Regular"/>
                <a:sym typeface="ITC Motter Corpus Regular"/>
              </a:rPr>
              <a:t>Why should we care?</a:t>
            </a:r>
          </a:p>
        </p:txBody>
      </p:sp>
      <p:sp>
        <p:nvSpPr>
          <p:cNvPr name="TextBox 7" id="7"/>
          <p:cNvSpPr txBox="true"/>
          <p:nvPr/>
        </p:nvSpPr>
        <p:spPr>
          <a:xfrm rot="0">
            <a:off x="2221978" y="4885597"/>
            <a:ext cx="2258365" cy="506280"/>
          </a:xfrm>
          <a:prstGeom prst="rect">
            <a:avLst/>
          </a:prstGeom>
        </p:spPr>
        <p:txBody>
          <a:bodyPr anchor="t" rtlCol="false" tIns="0" lIns="0" bIns="0" rIns="0">
            <a:spAutoFit/>
          </a:bodyPr>
          <a:lstStyle/>
          <a:p>
            <a:pPr algn="ctr">
              <a:lnSpc>
                <a:spcPts val="3756"/>
              </a:lnSpc>
            </a:pPr>
            <a:r>
              <a:rPr lang="en-US" sz="3266">
                <a:solidFill>
                  <a:srgbClr val="AF5937"/>
                </a:solidFill>
                <a:latin typeface="ITC Motter Corpus Regular"/>
                <a:ea typeface="ITC Motter Corpus Regular"/>
                <a:cs typeface="ITC Motter Corpus Regular"/>
                <a:sym typeface="ITC Motter Corpus Regular"/>
              </a:rPr>
              <a:t>Collect</a:t>
            </a:r>
          </a:p>
        </p:txBody>
      </p:sp>
      <p:sp>
        <p:nvSpPr>
          <p:cNvPr name="TextBox 8" id="8"/>
          <p:cNvSpPr txBox="true"/>
          <p:nvPr/>
        </p:nvSpPr>
        <p:spPr>
          <a:xfrm rot="0">
            <a:off x="5718593" y="4885597"/>
            <a:ext cx="2187157" cy="506280"/>
          </a:xfrm>
          <a:prstGeom prst="rect">
            <a:avLst/>
          </a:prstGeom>
        </p:spPr>
        <p:txBody>
          <a:bodyPr anchor="t" rtlCol="false" tIns="0" lIns="0" bIns="0" rIns="0">
            <a:spAutoFit/>
          </a:bodyPr>
          <a:lstStyle/>
          <a:p>
            <a:pPr algn="ctr">
              <a:lnSpc>
                <a:spcPts val="3756"/>
              </a:lnSpc>
            </a:pPr>
            <a:r>
              <a:rPr lang="en-US" sz="3266">
                <a:solidFill>
                  <a:srgbClr val="AF5937"/>
                </a:solidFill>
                <a:latin typeface="ITC Motter Corpus Regular"/>
                <a:ea typeface="ITC Motter Corpus Regular"/>
                <a:cs typeface="ITC Motter Corpus Regular"/>
                <a:sym typeface="ITC Motter Corpus Regular"/>
              </a:rPr>
              <a:t>Assess</a:t>
            </a:r>
          </a:p>
        </p:txBody>
      </p:sp>
      <p:sp>
        <p:nvSpPr>
          <p:cNvPr name="TextBox 9" id="9"/>
          <p:cNvSpPr txBox="true"/>
          <p:nvPr/>
        </p:nvSpPr>
        <p:spPr>
          <a:xfrm rot="0">
            <a:off x="9144000" y="4885597"/>
            <a:ext cx="4516729" cy="506280"/>
          </a:xfrm>
          <a:prstGeom prst="rect">
            <a:avLst/>
          </a:prstGeom>
        </p:spPr>
        <p:txBody>
          <a:bodyPr anchor="t" rtlCol="false" tIns="0" lIns="0" bIns="0" rIns="0">
            <a:spAutoFit/>
          </a:bodyPr>
          <a:lstStyle/>
          <a:p>
            <a:pPr algn="ctr">
              <a:lnSpc>
                <a:spcPts val="3756"/>
              </a:lnSpc>
            </a:pPr>
            <a:r>
              <a:rPr lang="en-US" sz="3266">
                <a:solidFill>
                  <a:srgbClr val="AF5937"/>
                </a:solidFill>
                <a:latin typeface="ITC Motter Corpus Regular"/>
                <a:ea typeface="ITC Motter Corpus Regular"/>
                <a:cs typeface="ITC Motter Corpus Regular"/>
                <a:sym typeface="ITC Motter Corpus Regular"/>
              </a:rPr>
              <a:t>React/Respond</a:t>
            </a:r>
          </a:p>
        </p:txBody>
      </p:sp>
      <p:sp>
        <p:nvSpPr>
          <p:cNvPr name="TextBox 10" id="10"/>
          <p:cNvSpPr txBox="true"/>
          <p:nvPr/>
        </p:nvSpPr>
        <p:spPr>
          <a:xfrm rot="0">
            <a:off x="14901022" y="4885597"/>
            <a:ext cx="2358278" cy="506280"/>
          </a:xfrm>
          <a:prstGeom prst="rect">
            <a:avLst/>
          </a:prstGeom>
        </p:spPr>
        <p:txBody>
          <a:bodyPr anchor="t" rtlCol="false" tIns="0" lIns="0" bIns="0" rIns="0">
            <a:spAutoFit/>
          </a:bodyPr>
          <a:lstStyle/>
          <a:p>
            <a:pPr algn="ctr">
              <a:lnSpc>
                <a:spcPts val="3756"/>
              </a:lnSpc>
            </a:pPr>
            <a:r>
              <a:rPr lang="en-US" sz="3266">
                <a:solidFill>
                  <a:srgbClr val="AF5937"/>
                </a:solidFill>
                <a:latin typeface="ITC Motter Corpus Regular"/>
                <a:ea typeface="ITC Motter Corpus Regular"/>
                <a:cs typeface="ITC Motter Corpus Regular"/>
                <a:sym typeface="ITC Motter Corpus Regular"/>
              </a:rPr>
              <a:t>Evaluate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884421" y="7371605"/>
            <a:ext cx="22424238" cy="6110605"/>
          </a:xfrm>
          <a:custGeom>
            <a:avLst/>
            <a:gdLst/>
            <a:ahLst/>
            <a:cxnLst/>
            <a:rect r="r" b="b" t="t" l="l"/>
            <a:pathLst>
              <a:path h="6110605" w="22424238">
                <a:moveTo>
                  <a:pt x="0" y="0"/>
                </a:moveTo>
                <a:lnTo>
                  <a:pt x="22424238" y="0"/>
                </a:lnTo>
                <a:lnTo>
                  <a:pt x="22424238" y="6110605"/>
                </a:lnTo>
                <a:lnTo>
                  <a:pt x="0" y="6110605"/>
                </a:lnTo>
                <a:lnTo>
                  <a:pt x="0" y="0"/>
                </a:lnTo>
                <a:close/>
              </a:path>
            </a:pathLst>
          </a:custGeom>
          <a:blipFill>
            <a:blip r:embed="rId2"/>
            <a:stretch>
              <a:fillRect l="0" t="0" r="0" b="0"/>
            </a:stretch>
          </a:blipFill>
        </p:spPr>
      </p:sp>
      <p:sp>
        <p:nvSpPr>
          <p:cNvPr name="AutoShape 3" id="3"/>
          <p:cNvSpPr/>
          <p:nvPr/>
        </p:nvSpPr>
        <p:spPr>
          <a:xfrm>
            <a:off x="1374159" y="5143500"/>
            <a:ext cx="15539682" cy="0"/>
          </a:xfrm>
          <a:prstGeom prst="line">
            <a:avLst/>
          </a:prstGeom>
          <a:ln cap="flat" w="38100">
            <a:solidFill>
              <a:srgbClr val="293A50"/>
            </a:solidFill>
            <a:prstDash val="solid"/>
            <a:headEnd type="none" len="sm" w="sm"/>
            <a:tailEnd type="none" len="sm" w="sm"/>
          </a:ln>
        </p:spPr>
      </p:sp>
      <p:grpSp>
        <p:nvGrpSpPr>
          <p:cNvPr name="Group 4" id="4"/>
          <p:cNvGrpSpPr/>
          <p:nvPr/>
        </p:nvGrpSpPr>
        <p:grpSpPr>
          <a:xfrm rot="0">
            <a:off x="8798814" y="4798314"/>
            <a:ext cx="690372" cy="690372"/>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A50"/>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132400" y="198317"/>
            <a:ext cx="16023201" cy="3055668"/>
          </a:xfrm>
          <a:prstGeom prst="rect">
            <a:avLst/>
          </a:prstGeom>
        </p:spPr>
        <p:txBody>
          <a:bodyPr anchor="t" rtlCol="false" tIns="0" lIns="0" bIns="0" rIns="0">
            <a:spAutoFit/>
          </a:bodyPr>
          <a:lstStyle/>
          <a:p>
            <a:pPr algn="ctr">
              <a:lnSpc>
                <a:spcPts val="11738"/>
              </a:lnSpc>
            </a:pPr>
            <a:r>
              <a:rPr lang="en-US" sz="10207">
                <a:solidFill>
                  <a:srgbClr val="AF5937"/>
                </a:solidFill>
                <a:latin typeface="ITC Motter Corpus Regular"/>
                <a:ea typeface="ITC Motter Corpus Regular"/>
                <a:cs typeface="ITC Motter Corpus Regular"/>
                <a:sym typeface="ITC Motter Corpus Regular"/>
              </a:rPr>
              <a:t>ASSERTIVE </a:t>
            </a:r>
          </a:p>
          <a:p>
            <a:pPr algn="ctr" marL="0" indent="0" lvl="0">
              <a:lnSpc>
                <a:spcPts val="11738"/>
              </a:lnSpc>
              <a:spcBef>
                <a:spcPct val="0"/>
              </a:spcBef>
            </a:pPr>
            <a:r>
              <a:rPr lang="en-US" sz="10207">
                <a:solidFill>
                  <a:srgbClr val="AF5937"/>
                </a:solidFill>
                <a:latin typeface="ITC Motter Corpus Regular"/>
                <a:ea typeface="ITC Motter Corpus Regular"/>
                <a:cs typeface="ITC Motter Corpus Regular"/>
                <a:sym typeface="ITC Motter Corpus Regular"/>
              </a:rPr>
              <a:t>STATEMENTS</a:t>
            </a:r>
          </a:p>
        </p:txBody>
      </p:sp>
      <p:grpSp>
        <p:nvGrpSpPr>
          <p:cNvPr name="Group 8" id="8"/>
          <p:cNvGrpSpPr/>
          <p:nvPr/>
        </p:nvGrpSpPr>
        <p:grpSpPr>
          <a:xfrm rot="0">
            <a:off x="3455581" y="4798314"/>
            <a:ext cx="690372" cy="69037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A5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4137386" y="4798314"/>
            <a:ext cx="690372" cy="690372"/>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3A50"/>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601221" y="5877505"/>
            <a:ext cx="4645386" cy="788670"/>
          </a:xfrm>
          <a:prstGeom prst="rect">
            <a:avLst/>
          </a:prstGeom>
        </p:spPr>
        <p:txBody>
          <a:bodyPr anchor="t" rtlCol="false" tIns="0" lIns="0" bIns="0" rIns="0">
            <a:spAutoFit/>
          </a:bodyPr>
          <a:lstStyle/>
          <a:p>
            <a:pPr algn="ctr">
              <a:lnSpc>
                <a:spcPts val="3104"/>
              </a:lnSpc>
            </a:pPr>
            <a:r>
              <a:rPr lang="en-US" sz="2700">
                <a:solidFill>
                  <a:srgbClr val="AF5937"/>
                </a:solidFill>
                <a:latin typeface="DM Sans"/>
                <a:ea typeface="DM Sans"/>
                <a:cs typeface="DM Sans"/>
                <a:sym typeface="DM Sans"/>
              </a:rPr>
              <a:t>non-blameful description of the persons behavior</a:t>
            </a:r>
          </a:p>
        </p:txBody>
      </p:sp>
      <p:sp>
        <p:nvSpPr>
          <p:cNvPr name="TextBox 15" id="15"/>
          <p:cNvSpPr txBox="true"/>
          <p:nvPr/>
        </p:nvSpPr>
        <p:spPr>
          <a:xfrm rot="0">
            <a:off x="6821307" y="5877505"/>
            <a:ext cx="4645386" cy="1179195"/>
          </a:xfrm>
          <a:prstGeom prst="rect">
            <a:avLst/>
          </a:prstGeom>
        </p:spPr>
        <p:txBody>
          <a:bodyPr anchor="t" rtlCol="false" tIns="0" lIns="0" bIns="0" rIns="0">
            <a:spAutoFit/>
          </a:bodyPr>
          <a:lstStyle/>
          <a:p>
            <a:pPr algn="ctr">
              <a:lnSpc>
                <a:spcPts val="3104"/>
              </a:lnSpc>
            </a:pPr>
            <a:r>
              <a:rPr lang="en-US" sz="2700">
                <a:solidFill>
                  <a:srgbClr val="AF5937"/>
                </a:solidFill>
                <a:latin typeface="DM Sans"/>
                <a:ea typeface="DM Sans"/>
                <a:cs typeface="DM Sans"/>
                <a:sym typeface="DM Sans"/>
              </a:rPr>
              <a:t>the effect the persons behavior is having on others and/or themselves</a:t>
            </a:r>
          </a:p>
        </p:txBody>
      </p:sp>
      <p:sp>
        <p:nvSpPr>
          <p:cNvPr name="TextBox 16" id="16"/>
          <p:cNvSpPr txBox="true"/>
          <p:nvPr/>
        </p:nvSpPr>
        <p:spPr>
          <a:xfrm rot="0">
            <a:off x="12159879" y="5877505"/>
            <a:ext cx="4645386" cy="788670"/>
          </a:xfrm>
          <a:prstGeom prst="rect">
            <a:avLst/>
          </a:prstGeom>
        </p:spPr>
        <p:txBody>
          <a:bodyPr anchor="t" rtlCol="false" tIns="0" lIns="0" bIns="0" rIns="0">
            <a:spAutoFit/>
          </a:bodyPr>
          <a:lstStyle/>
          <a:p>
            <a:pPr algn="ctr">
              <a:lnSpc>
                <a:spcPts val="3104"/>
              </a:lnSpc>
            </a:pPr>
            <a:r>
              <a:rPr lang="en-US" sz="2700">
                <a:solidFill>
                  <a:srgbClr val="AF5937"/>
                </a:solidFill>
                <a:latin typeface="DM Sans"/>
                <a:ea typeface="DM Sans"/>
                <a:cs typeface="DM Sans"/>
                <a:sym typeface="DM Sans"/>
              </a:rPr>
              <a:t>action statement - what you want to happen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9915605" y="1028700"/>
            <a:ext cx="9113477" cy="11499656"/>
          </a:xfrm>
          <a:custGeom>
            <a:avLst/>
            <a:gdLst/>
            <a:ahLst/>
            <a:cxnLst/>
            <a:rect r="r" b="b" t="t" l="l"/>
            <a:pathLst>
              <a:path h="11499656" w="9113477">
                <a:moveTo>
                  <a:pt x="9113477" y="0"/>
                </a:moveTo>
                <a:lnTo>
                  <a:pt x="0" y="0"/>
                </a:lnTo>
                <a:lnTo>
                  <a:pt x="0" y="11499656"/>
                </a:lnTo>
                <a:lnTo>
                  <a:pt x="9113477" y="11499656"/>
                </a:lnTo>
                <a:lnTo>
                  <a:pt x="911347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891120" y="1028700"/>
            <a:ext cx="6784591" cy="10913551"/>
          </a:xfrm>
          <a:custGeom>
            <a:avLst/>
            <a:gdLst/>
            <a:ahLst/>
            <a:cxnLst/>
            <a:rect r="r" b="b" t="t" l="l"/>
            <a:pathLst>
              <a:path h="10913551" w="6784591">
                <a:moveTo>
                  <a:pt x="0" y="0"/>
                </a:moveTo>
                <a:lnTo>
                  <a:pt x="6784590" y="0"/>
                </a:lnTo>
                <a:lnTo>
                  <a:pt x="6784590" y="10913551"/>
                </a:lnTo>
                <a:lnTo>
                  <a:pt x="0" y="109135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1313707"/>
            <a:ext cx="8115300" cy="1282137"/>
          </a:xfrm>
          <a:prstGeom prst="rect">
            <a:avLst/>
          </a:prstGeom>
        </p:spPr>
        <p:txBody>
          <a:bodyPr anchor="t" rtlCol="false" tIns="0" lIns="0" bIns="0" rIns="0">
            <a:spAutoFit/>
          </a:bodyPr>
          <a:lstStyle/>
          <a:p>
            <a:pPr algn="ctr" marL="0" indent="0" lvl="0">
              <a:lnSpc>
                <a:spcPts val="9552"/>
              </a:lnSpc>
              <a:spcBef>
                <a:spcPct val="0"/>
              </a:spcBef>
            </a:pPr>
            <a:r>
              <a:rPr lang="en-US" sz="8306">
                <a:solidFill>
                  <a:srgbClr val="AF5937"/>
                </a:solidFill>
                <a:latin typeface="ITC Motter Corpus Regular"/>
                <a:ea typeface="ITC Motter Corpus Regular"/>
                <a:cs typeface="ITC Motter Corpus Regular"/>
                <a:sym typeface="ITC Motter Corpus Regular"/>
              </a:rPr>
              <a:t>example</a:t>
            </a:r>
          </a:p>
        </p:txBody>
      </p:sp>
      <p:sp>
        <p:nvSpPr>
          <p:cNvPr name="TextBox 5" id="5"/>
          <p:cNvSpPr txBox="true"/>
          <p:nvPr/>
        </p:nvSpPr>
        <p:spPr>
          <a:xfrm rot="0">
            <a:off x="640439" y="3045399"/>
            <a:ext cx="7024225" cy="788670"/>
          </a:xfrm>
          <a:prstGeom prst="rect">
            <a:avLst/>
          </a:prstGeom>
        </p:spPr>
        <p:txBody>
          <a:bodyPr anchor="t" rtlCol="false" tIns="0" lIns="0" bIns="0" rIns="0">
            <a:spAutoFit/>
          </a:bodyPr>
          <a:lstStyle/>
          <a:p>
            <a:pPr algn="ctr">
              <a:lnSpc>
                <a:spcPts val="3104"/>
              </a:lnSpc>
              <a:spcBef>
                <a:spcPct val="0"/>
              </a:spcBef>
            </a:pPr>
            <a:r>
              <a:rPr lang="en-US" b="true" sz="2700">
                <a:solidFill>
                  <a:srgbClr val="AF5937"/>
                </a:solidFill>
                <a:latin typeface="DM Sans Bold"/>
                <a:ea typeface="DM Sans Bold"/>
                <a:cs typeface="DM Sans Bold"/>
                <a:sym typeface="DM Sans Bold"/>
              </a:rPr>
              <a:t>SAM IS PLAYING HER STERO LOUDLY DURING QUIET HOURS</a:t>
            </a:r>
          </a:p>
        </p:txBody>
      </p:sp>
      <p:sp>
        <p:nvSpPr>
          <p:cNvPr name="TextBox 6" id="6"/>
          <p:cNvSpPr txBox="true"/>
          <p:nvPr/>
        </p:nvSpPr>
        <p:spPr>
          <a:xfrm rot="0">
            <a:off x="1313999" y="4067430"/>
            <a:ext cx="7024225" cy="2350770"/>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a:t>
            </a:r>
            <a:r>
              <a:rPr lang="en-US" sz="2700">
                <a:solidFill>
                  <a:srgbClr val="293A50"/>
                </a:solidFill>
                <a:latin typeface="DM Sans"/>
                <a:ea typeface="DM Sans"/>
                <a:cs typeface="DM Sans"/>
                <a:sym typeface="DM Sans"/>
              </a:rPr>
              <a:t>(1)</a:t>
            </a:r>
            <a:r>
              <a:rPr lang="en-US" sz="2700">
                <a:solidFill>
                  <a:srgbClr val="AF5937"/>
                </a:solidFill>
                <a:latin typeface="DM Sans"/>
                <a:ea typeface="DM Sans"/>
                <a:cs typeface="DM Sans"/>
                <a:sym typeface="DM Sans"/>
              </a:rPr>
              <a:t> Sam, the noise level coming from your space is too loud for quiet hours. </a:t>
            </a:r>
            <a:r>
              <a:rPr lang="en-US" sz="2700">
                <a:solidFill>
                  <a:srgbClr val="293A50"/>
                </a:solidFill>
                <a:latin typeface="DM Sans"/>
                <a:ea typeface="DM Sans"/>
                <a:cs typeface="DM Sans"/>
                <a:sym typeface="DM Sans"/>
              </a:rPr>
              <a:t>(2)</a:t>
            </a:r>
            <a:r>
              <a:rPr lang="en-US" sz="2700">
                <a:solidFill>
                  <a:srgbClr val="AF5937"/>
                </a:solidFill>
                <a:latin typeface="DM Sans"/>
                <a:ea typeface="DM Sans"/>
                <a:cs typeface="DM Sans"/>
                <a:sym typeface="DM Sans"/>
              </a:rPr>
              <a:t> It could be disturbing your neighbors while they are trying to study or sleep. </a:t>
            </a:r>
            <a:r>
              <a:rPr lang="en-US" sz="2700">
                <a:solidFill>
                  <a:srgbClr val="293A50"/>
                </a:solidFill>
                <a:latin typeface="DM Sans"/>
                <a:ea typeface="DM Sans"/>
                <a:cs typeface="DM Sans"/>
                <a:sym typeface="DM Sans"/>
              </a:rPr>
              <a:t>(3)</a:t>
            </a:r>
            <a:r>
              <a:rPr lang="en-US" sz="2700">
                <a:solidFill>
                  <a:srgbClr val="AF5937"/>
                </a:solidFill>
                <a:latin typeface="DM Sans"/>
                <a:ea typeface="DM Sans"/>
                <a:cs typeface="DM Sans"/>
                <a:sym typeface="DM Sans"/>
              </a:rPr>
              <a:t> Can you please turn it down or put in headphones”?</a:t>
            </a:r>
          </a:p>
        </p:txBody>
      </p:sp>
      <p:sp>
        <p:nvSpPr>
          <p:cNvPr name="TextBox 7" id="7"/>
          <p:cNvSpPr txBox="true"/>
          <p:nvPr/>
        </p:nvSpPr>
        <p:spPr>
          <a:xfrm rot="0">
            <a:off x="2415505" y="6788053"/>
            <a:ext cx="7024225" cy="788670"/>
          </a:xfrm>
          <a:prstGeom prst="rect">
            <a:avLst/>
          </a:prstGeom>
        </p:spPr>
        <p:txBody>
          <a:bodyPr anchor="t" rtlCol="false" tIns="0" lIns="0" bIns="0" rIns="0">
            <a:spAutoFit/>
          </a:bodyPr>
          <a:lstStyle/>
          <a:p>
            <a:pPr algn="ctr">
              <a:lnSpc>
                <a:spcPts val="3104"/>
              </a:lnSpc>
              <a:spcBef>
                <a:spcPct val="0"/>
              </a:spcBef>
            </a:pPr>
            <a:r>
              <a:rPr lang="en-US" b="true" sz="2700">
                <a:solidFill>
                  <a:srgbClr val="AF5937"/>
                </a:solidFill>
                <a:latin typeface="DM Sans Bold"/>
                <a:ea typeface="DM Sans Bold"/>
                <a:cs typeface="DM Sans Bold"/>
                <a:sym typeface="DM Sans Bold"/>
              </a:rPr>
              <a:t>REHA HAS PROPPED OPEN AN EXTERIOR DOOR TO RESIDENCE</a:t>
            </a:r>
          </a:p>
        </p:txBody>
      </p:sp>
      <p:sp>
        <p:nvSpPr>
          <p:cNvPr name="TextBox 8" id="8"/>
          <p:cNvSpPr txBox="true"/>
          <p:nvPr/>
        </p:nvSpPr>
        <p:spPr>
          <a:xfrm rot="0">
            <a:off x="1574238" y="7805323"/>
            <a:ext cx="7024225" cy="1569720"/>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a:t>
            </a:r>
            <a:r>
              <a:rPr lang="en-US" sz="2700">
                <a:solidFill>
                  <a:srgbClr val="293A50"/>
                </a:solidFill>
                <a:latin typeface="DM Sans"/>
                <a:ea typeface="DM Sans"/>
                <a:cs typeface="DM Sans"/>
                <a:sym typeface="DM Sans"/>
              </a:rPr>
              <a:t>(1 + 3)</a:t>
            </a:r>
            <a:r>
              <a:rPr lang="en-US" sz="2700">
                <a:solidFill>
                  <a:srgbClr val="AF5937"/>
                </a:solidFill>
                <a:latin typeface="DM Sans"/>
                <a:ea typeface="DM Sans"/>
                <a:cs typeface="DM Sans"/>
                <a:sym typeface="DM Sans"/>
              </a:rPr>
              <a:t> Reha, please don’t prop open exterior doors. </a:t>
            </a:r>
            <a:r>
              <a:rPr lang="en-US" sz="2700">
                <a:solidFill>
                  <a:srgbClr val="293A50"/>
                </a:solidFill>
                <a:latin typeface="DM Sans"/>
                <a:ea typeface="DM Sans"/>
                <a:cs typeface="DM Sans"/>
                <a:sym typeface="DM Sans"/>
              </a:rPr>
              <a:t>(2)</a:t>
            </a:r>
            <a:r>
              <a:rPr lang="en-US" sz="2700">
                <a:solidFill>
                  <a:srgbClr val="AF5937"/>
                </a:solidFill>
                <a:latin typeface="DM Sans"/>
                <a:ea typeface="DM Sans"/>
                <a:cs typeface="DM Sans"/>
                <a:sym typeface="DM Sans"/>
              </a:rPr>
              <a:t> When they are open they are left open anyone can get in, and that is not safe for our community”.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450163" y="2370549"/>
            <a:ext cx="8115300" cy="1903730"/>
          </a:xfrm>
          <a:prstGeom prst="rect">
            <a:avLst/>
          </a:prstGeom>
        </p:spPr>
        <p:txBody>
          <a:bodyPr anchor="t" rtlCol="false" tIns="0" lIns="0" bIns="0" rIns="0">
            <a:spAutoFit/>
          </a:bodyPr>
          <a:lstStyle/>
          <a:p>
            <a:pPr algn="ctr">
              <a:lnSpc>
                <a:spcPts val="4944"/>
              </a:lnSpc>
            </a:pPr>
            <a:r>
              <a:rPr lang="en-US" sz="4299">
                <a:solidFill>
                  <a:srgbClr val="AF5937"/>
                </a:solidFill>
                <a:latin typeface="ITC Motter Corpus Regular"/>
                <a:ea typeface="ITC Motter Corpus Regular"/>
                <a:cs typeface="ITC Motter Corpus Regular"/>
                <a:sym typeface="ITC Motter Corpus Regular"/>
              </a:rPr>
              <a:t>sometimes you feel bad and might want to soften assertive statements...</a:t>
            </a:r>
          </a:p>
        </p:txBody>
      </p:sp>
      <p:sp>
        <p:nvSpPr>
          <p:cNvPr name="Freeform 3" id="3"/>
          <p:cNvSpPr/>
          <p:nvPr/>
        </p:nvSpPr>
        <p:spPr>
          <a:xfrm flipH="false" flipV="false" rot="0">
            <a:off x="-992156" y="1028700"/>
            <a:ext cx="10681693" cy="17427644"/>
          </a:xfrm>
          <a:custGeom>
            <a:avLst/>
            <a:gdLst/>
            <a:ahLst/>
            <a:cxnLst/>
            <a:rect r="r" b="b" t="t" l="l"/>
            <a:pathLst>
              <a:path h="17427644" w="10681693">
                <a:moveTo>
                  <a:pt x="0" y="0"/>
                </a:moveTo>
                <a:lnTo>
                  <a:pt x="10681694" y="0"/>
                </a:lnTo>
                <a:lnTo>
                  <a:pt x="10681694" y="17427644"/>
                </a:lnTo>
                <a:lnTo>
                  <a:pt x="0" y="17427644"/>
                </a:lnTo>
                <a:lnTo>
                  <a:pt x="0" y="0"/>
                </a:lnTo>
                <a:close/>
              </a:path>
            </a:pathLst>
          </a:custGeom>
          <a:blipFill>
            <a:blip r:embed="rId2"/>
            <a:stretch>
              <a:fillRect l="0" t="0" r="0" b="0"/>
            </a:stretch>
          </a:blipFill>
        </p:spPr>
      </p:sp>
      <p:sp>
        <p:nvSpPr>
          <p:cNvPr name="TextBox 4" id="4"/>
          <p:cNvSpPr txBox="true"/>
          <p:nvPr/>
        </p:nvSpPr>
        <p:spPr>
          <a:xfrm rot="0">
            <a:off x="9980393" y="4940998"/>
            <a:ext cx="7728400" cy="1569720"/>
          </a:xfrm>
          <a:prstGeom prst="rect">
            <a:avLst/>
          </a:prstGeom>
        </p:spPr>
        <p:txBody>
          <a:bodyPr anchor="t" rtlCol="false" tIns="0" lIns="0" bIns="0" rIns="0">
            <a:spAutoFit/>
          </a:bodyPr>
          <a:lstStyle/>
          <a:p>
            <a:pPr algn="ctr">
              <a:lnSpc>
                <a:spcPts val="3104"/>
              </a:lnSpc>
              <a:spcBef>
                <a:spcPct val="0"/>
              </a:spcBef>
            </a:pPr>
            <a:r>
              <a:rPr lang="en-US" b="true" sz="2700">
                <a:solidFill>
                  <a:srgbClr val="AF5937"/>
                </a:solidFill>
                <a:latin typeface="DM Sans Bold"/>
                <a:ea typeface="DM Sans Bold"/>
                <a:cs typeface="DM Sans Bold"/>
                <a:sym typeface="DM Sans Bold"/>
              </a:rPr>
              <a:t>this can make things confusing and lead to misunderstandings. It is best to be direct, use plain language and share what you see, </a:t>
            </a:r>
            <a:r>
              <a:rPr lang="en-US" b="true" sz="2700" u="sng">
                <a:solidFill>
                  <a:srgbClr val="AF5937"/>
                </a:solidFill>
                <a:latin typeface="DM Sans Bold"/>
                <a:ea typeface="DM Sans Bold"/>
                <a:cs typeface="DM Sans Bold"/>
                <a:sym typeface="DM Sans Bold"/>
              </a:rPr>
              <a:t>not </a:t>
            </a:r>
            <a:r>
              <a:rPr lang="en-US" b="true" sz="2700">
                <a:solidFill>
                  <a:srgbClr val="AF5937"/>
                </a:solidFill>
                <a:latin typeface="DM Sans Bold"/>
                <a:ea typeface="DM Sans Bold"/>
                <a:cs typeface="DM Sans Bold"/>
                <a:sym typeface="DM Sans Bold"/>
              </a:rPr>
              <a:t>how you feel.</a:t>
            </a:r>
          </a:p>
        </p:txBody>
      </p:sp>
      <p:sp>
        <p:nvSpPr>
          <p:cNvPr name="TextBox 5" id="5"/>
          <p:cNvSpPr txBox="true"/>
          <p:nvPr/>
        </p:nvSpPr>
        <p:spPr>
          <a:xfrm rot="0">
            <a:off x="8235262" y="7177438"/>
            <a:ext cx="7024225" cy="2350770"/>
          </a:xfrm>
          <a:prstGeom prst="rect">
            <a:avLst/>
          </a:prstGeom>
        </p:spPr>
        <p:txBody>
          <a:bodyPr anchor="t" rtlCol="false" tIns="0" lIns="0" bIns="0" rIns="0">
            <a:spAutoFit/>
          </a:bodyPr>
          <a:lstStyle/>
          <a:p>
            <a:pPr algn="ctr">
              <a:lnSpc>
                <a:spcPts val="3104"/>
              </a:lnSpc>
            </a:pPr>
            <a:r>
              <a:rPr lang="en-US" sz="2700">
                <a:solidFill>
                  <a:srgbClr val="AF5937"/>
                </a:solidFill>
                <a:latin typeface="DM Sans"/>
                <a:ea typeface="DM Sans"/>
                <a:cs typeface="DM Sans"/>
                <a:sym typeface="DM Sans"/>
              </a:rPr>
              <a:t>good assertive statements</a:t>
            </a:r>
          </a:p>
          <a:p>
            <a:pPr algn="l" marL="582930" indent="-291465" lvl="1">
              <a:lnSpc>
                <a:spcPts val="3104"/>
              </a:lnSpc>
              <a:buFont typeface="Arial"/>
              <a:buChar char="•"/>
            </a:pPr>
            <a:r>
              <a:rPr lang="en-US" sz="2700">
                <a:solidFill>
                  <a:srgbClr val="AF5937"/>
                </a:solidFill>
                <a:latin typeface="DM Sans"/>
                <a:ea typeface="DM Sans"/>
                <a:cs typeface="DM Sans"/>
                <a:sym typeface="DM Sans"/>
              </a:rPr>
              <a:t>give a person clear indications on how their behavior is affecting community</a:t>
            </a:r>
          </a:p>
          <a:p>
            <a:pPr algn="l" marL="582930" indent="-291465" lvl="1">
              <a:lnSpc>
                <a:spcPts val="3104"/>
              </a:lnSpc>
              <a:buFont typeface="Arial"/>
              <a:buChar char="•"/>
            </a:pPr>
            <a:r>
              <a:rPr lang="en-US" sz="2700">
                <a:solidFill>
                  <a:srgbClr val="AF5937"/>
                </a:solidFill>
                <a:latin typeface="DM Sans"/>
                <a:ea typeface="DM Sans"/>
                <a:cs typeface="DM Sans"/>
                <a:sym typeface="DM Sans"/>
              </a:rPr>
              <a:t>explain why the behavior should change</a:t>
            </a:r>
          </a:p>
          <a:p>
            <a:pPr algn="l" marL="582930" indent="-291465" lvl="1">
              <a:lnSpc>
                <a:spcPts val="3104"/>
              </a:lnSpc>
              <a:buFont typeface="Arial"/>
              <a:buChar char="•"/>
            </a:pPr>
            <a:r>
              <a:rPr lang="en-US" sz="2700">
                <a:solidFill>
                  <a:srgbClr val="AF5937"/>
                </a:solidFill>
                <a:latin typeface="DM Sans"/>
                <a:ea typeface="DM Sans"/>
                <a:cs typeface="DM Sans"/>
                <a:sym typeface="DM Sans"/>
              </a:rPr>
              <a:t>make expectations clear </a:t>
            </a:r>
          </a:p>
          <a:p>
            <a:pPr algn="l" marL="582930" indent="-291465" lvl="1">
              <a:lnSpc>
                <a:spcPts val="3104"/>
              </a:lnSpc>
              <a:buFont typeface="Arial"/>
              <a:buChar char="•"/>
            </a:pPr>
            <a:r>
              <a:rPr lang="en-US" sz="2700">
                <a:solidFill>
                  <a:srgbClr val="AF5937"/>
                </a:solidFill>
                <a:latin typeface="DM Sans"/>
                <a:ea typeface="DM Sans"/>
                <a:cs typeface="DM Sans"/>
                <a:sym typeface="DM Sans"/>
              </a:rPr>
              <a:t>be clear, concise and use plain language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45170" y="6361180"/>
            <a:ext cx="21814430" cy="6571597"/>
          </a:xfrm>
          <a:custGeom>
            <a:avLst/>
            <a:gdLst/>
            <a:ahLst/>
            <a:cxnLst/>
            <a:rect r="r" b="b" t="t" l="l"/>
            <a:pathLst>
              <a:path h="6571597" w="21814430">
                <a:moveTo>
                  <a:pt x="0" y="0"/>
                </a:moveTo>
                <a:lnTo>
                  <a:pt x="21814431" y="0"/>
                </a:lnTo>
                <a:lnTo>
                  <a:pt x="21814431" y="6571598"/>
                </a:lnTo>
                <a:lnTo>
                  <a:pt x="0" y="6571598"/>
                </a:lnTo>
                <a:lnTo>
                  <a:pt x="0" y="0"/>
                </a:lnTo>
                <a:close/>
              </a:path>
            </a:pathLst>
          </a:custGeom>
          <a:blipFill>
            <a:blip r:embed="rId2"/>
            <a:stretch>
              <a:fillRect l="0" t="0" r="0" b="0"/>
            </a:stretch>
          </a:blipFill>
        </p:spPr>
      </p:sp>
      <p:sp>
        <p:nvSpPr>
          <p:cNvPr name="TextBox 3" id="3"/>
          <p:cNvSpPr txBox="true"/>
          <p:nvPr/>
        </p:nvSpPr>
        <p:spPr>
          <a:xfrm rot="0">
            <a:off x="1179889" y="1009650"/>
            <a:ext cx="15924629" cy="1281471"/>
          </a:xfrm>
          <a:prstGeom prst="rect">
            <a:avLst/>
          </a:prstGeom>
        </p:spPr>
        <p:txBody>
          <a:bodyPr anchor="t" rtlCol="false" tIns="0" lIns="0" bIns="0" rIns="0">
            <a:spAutoFit/>
          </a:bodyPr>
          <a:lstStyle/>
          <a:p>
            <a:pPr algn="ctr">
              <a:lnSpc>
                <a:spcPts val="9552"/>
              </a:lnSpc>
            </a:pPr>
            <a:r>
              <a:rPr lang="en-US" sz="8306">
                <a:solidFill>
                  <a:srgbClr val="AF5937"/>
                </a:solidFill>
                <a:latin typeface="ITC Motter Corpus Regular"/>
                <a:ea typeface="ITC Motter Corpus Regular"/>
                <a:cs typeface="ITC Motter Corpus Regular"/>
                <a:sym typeface="ITC Motter Corpus Regular"/>
              </a:rPr>
              <a:t>assertiveness and groups</a:t>
            </a:r>
          </a:p>
        </p:txBody>
      </p:sp>
      <p:sp>
        <p:nvSpPr>
          <p:cNvPr name="TextBox 4" id="4"/>
          <p:cNvSpPr txBox="true"/>
          <p:nvPr/>
        </p:nvSpPr>
        <p:spPr>
          <a:xfrm rot="0">
            <a:off x="2018517" y="3080281"/>
            <a:ext cx="3615689" cy="398145"/>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get another advisor</a:t>
            </a:r>
          </a:p>
        </p:txBody>
      </p:sp>
      <p:sp>
        <p:nvSpPr>
          <p:cNvPr name="TextBox 5" id="5"/>
          <p:cNvSpPr txBox="true"/>
          <p:nvPr/>
        </p:nvSpPr>
        <p:spPr>
          <a:xfrm rot="0">
            <a:off x="2252046" y="3936578"/>
            <a:ext cx="5192431" cy="788670"/>
          </a:xfrm>
          <a:prstGeom prst="rect">
            <a:avLst/>
          </a:prstGeom>
        </p:spPr>
        <p:txBody>
          <a:bodyPr anchor="t" rtlCol="false" tIns="0" lIns="0" bIns="0" rIns="0">
            <a:spAutoFit/>
          </a:bodyPr>
          <a:lstStyle/>
          <a:p>
            <a:pPr algn="l">
              <a:lnSpc>
                <a:spcPts val="3104"/>
              </a:lnSpc>
              <a:spcBef>
                <a:spcPct val="0"/>
              </a:spcBef>
            </a:pPr>
            <a:r>
              <a:rPr lang="en-US" sz="2700">
                <a:solidFill>
                  <a:srgbClr val="AF5937"/>
                </a:solidFill>
                <a:latin typeface="DM Sans"/>
                <a:ea typeface="DM Sans"/>
                <a:cs typeface="DM Sans"/>
                <a:sym typeface="DM Sans"/>
              </a:rPr>
              <a:t>ask the group leader or resident whose space it is to step away</a:t>
            </a:r>
          </a:p>
        </p:txBody>
      </p:sp>
      <p:sp>
        <p:nvSpPr>
          <p:cNvPr name="TextBox 6" id="6"/>
          <p:cNvSpPr txBox="true"/>
          <p:nvPr/>
        </p:nvSpPr>
        <p:spPr>
          <a:xfrm rot="0">
            <a:off x="2252046" y="5186250"/>
            <a:ext cx="5002282" cy="788670"/>
          </a:xfrm>
          <a:prstGeom prst="rect">
            <a:avLst/>
          </a:prstGeom>
        </p:spPr>
        <p:txBody>
          <a:bodyPr anchor="t" rtlCol="false" tIns="0" lIns="0" bIns="0" rIns="0">
            <a:spAutoFit/>
          </a:bodyPr>
          <a:lstStyle/>
          <a:p>
            <a:pPr algn="l">
              <a:lnSpc>
                <a:spcPts val="3104"/>
              </a:lnSpc>
              <a:spcBef>
                <a:spcPct val="0"/>
              </a:spcBef>
            </a:pPr>
            <a:r>
              <a:rPr lang="en-US" sz="2700">
                <a:solidFill>
                  <a:srgbClr val="AF5937"/>
                </a:solidFill>
                <a:latin typeface="DM Sans"/>
                <a:ea typeface="DM Sans"/>
                <a:cs typeface="DM Sans"/>
                <a:sym typeface="DM Sans"/>
              </a:rPr>
              <a:t>try to be non-confrontational, use a 1-2-3 statement</a:t>
            </a:r>
          </a:p>
        </p:txBody>
      </p:sp>
      <p:grpSp>
        <p:nvGrpSpPr>
          <p:cNvPr name="Group 7" id="7"/>
          <p:cNvGrpSpPr/>
          <p:nvPr/>
        </p:nvGrpSpPr>
        <p:grpSpPr>
          <a:xfrm rot="0">
            <a:off x="975089" y="2921217"/>
            <a:ext cx="1043428" cy="706747"/>
            <a:chOff x="0" y="0"/>
            <a:chExt cx="1391237" cy="942329"/>
          </a:xfrm>
        </p:grpSpPr>
        <p:grpSp>
          <p:nvGrpSpPr>
            <p:cNvPr name="Group 8" id="8"/>
            <p:cNvGrpSpPr/>
            <p:nvPr/>
          </p:nvGrpSpPr>
          <p:grpSpPr>
            <a:xfrm rot="0">
              <a:off x="224454" y="0"/>
              <a:ext cx="942329" cy="94232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5937"/>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0" y="123813"/>
              <a:ext cx="1391237" cy="685178"/>
            </a:xfrm>
            <a:prstGeom prst="rect">
              <a:avLst/>
            </a:prstGeom>
          </p:spPr>
          <p:txBody>
            <a:bodyPr anchor="t" rtlCol="false" tIns="0" lIns="0" bIns="0" rIns="0">
              <a:spAutoFit/>
            </a:bodyPr>
            <a:lstStyle/>
            <a:p>
              <a:pPr algn="ctr">
                <a:lnSpc>
                  <a:spcPts val="3832"/>
                </a:lnSpc>
              </a:pPr>
              <a:r>
                <a:rPr lang="en-US" sz="3332">
                  <a:solidFill>
                    <a:srgbClr val="FFFFFF"/>
                  </a:solidFill>
                  <a:latin typeface="ITC Motter Corpus Regular"/>
                  <a:ea typeface="ITC Motter Corpus Regular"/>
                  <a:cs typeface="ITC Motter Corpus Regular"/>
                  <a:sym typeface="ITC Motter Corpus Regular"/>
                </a:rPr>
                <a:t>1</a:t>
              </a:r>
            </a:p>
          </p:txBody>
        </p:sp>
      </p:grpSp>
      <p:grpSp>
        <p:nvGrpSpPr>
          <p:cNvPr name="Group 12" id="12"/>
          <p:cNvGrpSpPr/>
          <p:nvPr/>
        </p:nvGrpSpPr>
        <p:grpSpPr>
          <a:xfrm rot="0">
            <a:off x="1028700" y="4018501"/>
            <a:ext cx="1043428" cy="706747"/>
            <a:chOff x="0" y="0"/>
            <a:chExt cx="1391237" cy="942329"/>
          </a:xfrm>
        </p:grpSpPr>
        <p:grpSp>
          <p:nvGrpSpPr>
            <p:cNvPr name="Group 13" id="13"/>
            <p:cNvGrpSpPr/>
            <p:nvPr/>
          </p:nvGrpSpPr>
          <p:grpSpPr>
            <a:xfrm rot="0">
              <a:off x="224454" y="0"/>
              <a:ext cx="942329" cy="942329"/>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5937"/>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0" y="123813"/>
              <a:ext cx="1391237" cy="685178"/>
            </a:xfrm>
            <a:prstGeom prst="rect">
              <a:avLst/>
            </a:prstGeom>
          </p:spPr>
          <p:txBody>
            <a:bodyPr anchor="t" rtlCol="false" tIns="0" lIns="0" bIns="0" rIns="0">
              <a:spAutoFit/>
            </a:bodyPr>
            <a:lstStyle/>
            <a:p>
              <a:pPr algn="ctr">
                <a:lnSpc>
                  <a:spcPts val="3832"/>
                </a:lnSpc>
              </a:pPr>
              <a:r>
                <a:rPr lang="en-US" sz="3332">
                  <a:solidFill>
                    <a:srgbClr val="FFFFFF"/>
                  </a:solidFill>
                  <a:latin typeface="ITC Motter Corpus Regular"/>
                  <a:ea typeface="ITC Motter Corpus Regular"/>
                  <a:cs typeface="ITC Motter Corpus Regular"/>
                  <a:sym typeface="ITC Motter Corpus Regular"/>
                </a:rPr>
                <a:t>2</a:t>
              </a:r>
            </a:p>
          </p:txBody>
        </p:sp>
      </p:grpSp>
      <p:grpSp>
        <p:nvGrpSpPr>
          <p:cNvPr name="Group 17" id="17"/>
          <p:cNvGrpSpPr/>
          <p:nvPr/>
        </p:nvGrpSpPr>
        <p:grpSpPr>
          <a:xfrm rot="0">
            <a:off x="1028700" y="5268173"/>
            <a:ext cx="1043428" cy="706747"/>
            <a:chOff x="0" y="0"/>
            <a:chExt cx="1391237" cy="942329"/>
          </a:xfrm>
        </p:grpSpPr>
        <p:grpSp>
          <p:nvGrpSpPr>
            <p:cNvPr name="Group 18" id="18"/>
            <p:cNvGrpSpPr/>
            <p:nvPr/>
          </p:nvGrpSpPr>
          <p:grpSpPr>
            <a:xfrm rot="0">
              <a:off x="224454" y="0"/>
              <a:ext cx="942329" cy="94232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5937"/>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0" y="123813"/>
              <a:ext cx="1391237" cy="685178"/>
            </a:xfrm>
            <a:prstGeom prst="rect">
              <a:avLst/>
            </a:prstGeom>
          </p:spPr>
          <p:txBody>
            <a:bodyPr anchor="t" rtlCol="false" tIns="0" lIns="0" bIns="0" rIns="0">
              <a:spAutoFit/>
            </a:bodyPr>
            <a:lstStyle/>
            <a:p>
              <a:pPr algn="ctr">
                <a:lnSpc>
                  <a:spcPts val="3832"/>
                </a:lnSpc>
              </a:pPr>
              <a:r>
                <a:rPr lang="en-US" sz="3332">
                  <a:solidFill>
                    <a:srgbClr val="FFFFFF"/>
                  </a:solidFill>
                  <a:latin typeface="ITC Motter Corpus Regular"/>
                  <a:ea typeface="ITC Motter Corpus Regular"/>
                  <a:cs typeface="ITC Motter Corpus Regular"/>
                  <a:sym typeface="ITC Motter Corpus Regular"/>
                </a:rPr>
                <a:t>3</a:t>
              </a:r>
            </a:p>
          </p:txBody>
        </p:sp>
      </p:grpSp>
      <p:grpSp>
        <p:nvGrpSpPr>
          <p:cNvPr name="Group 22" id="22"/>
          <p:cNvGrpSpPr/>
          <p:nvPr/>
        </p:nvGrpSpPr>
        <p:grpSpPr>
          <a:xfrm rot="0">
            <a:off x="9265784" y="2921229"/>
            <a:ext cx="1043428" cy="706747"/>
            <a:chOff x="0" y="0"/>
            <a:chExt cx="1391237" cy="942329"/>
          </a:xfrm>
        </p:grpSpPr>
        <p:grpSp>
          <p:nvGrpSpPr>
            <p:cNvPr name="Group 23" id="23"/>
            <p:cNvGrpSpPr/>
            <p:nvPr/>
          </p:nvGrpSpPr>
          <p:grpSpPr>
            <a:xfrm rot="0">
              <a:off x="224454" y="0"/>
              <a:ext cx="942329" cy="94232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5937"/>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26" id="26"/>
            <p:cNvSpPr txBox="true"/>
            <p:nvPr/>
          </p:nvSpPr>
          <p:spPr>
            <a:xfrm rot="0">
              <a:off x="0" y="123813"/>
              <a:ext cx="1391237" cy="685178"/>
            </a:xfrm>
            <a:prstGeom prst="rect">
              <a:avLst/>
            </a:prstGeom>
          </p:spPr>
          <p:txBody>
            <a:bodyPr anchor="t" rtlCol="false" tIns="0" lIns="0" bIns="0" rIns="0">
              <a:spAutoFit/>
            </a:bodyPr>
            <a:lstStyle/>
            <a:p>
              <a:pPr algn="ctr">
                <a:lnSpc>
                  <a:spcPts val="3832"/>
                </a:lnSpc>
              </a:pPr>
              <a:r>
                <a:rPr lang="en-US" sz="3332">
                  <a:solidFill>
                    <a:srgbClr val="FFFFFF"/>
                  </a:solidFill>
                  <a:latin typeface="ITC Motter Corpus Regular"/>
                  <a:ea typeface="ITC Motter Corpus Regular"/>
                  <a:cs typeface="ITC Motter Corpus Regular"/>
                  <a:sym typeface="ITC Motter Corpus Regular"/>
                </a:rPr>
                <a:t>4</a:t>
              </a:r>
            </a:p>
          </p:txBody>
        </p:sp>
      </p:grpSp>
      <p:sp>
        <p:nvSpPr>
          <p:cNvPr name="TextBox 27" id="27"/>
          <p:cNvSpPr txBox="true"/>
          <p:nvPr/>
        </p:nvSpPr>
        <p:spPr>
          <a:xfrm rot="0">
            <a:off x="10575102" y="3080281"/>
            <a:ext cx="4656645" cy="398145"/>
          </a:xfrm>
          <a:prstGeom prst="rect">
            <a:avLst/>
          </a:prstGeom>
        </p:spPr>
        <p:txBody>
          <a:bodyPr anchor="t" rtlCol="false" tIns="0" lIns="0" bIns="0" rIns="0">
            <a:spAutoFit/>
          </a:bodyPr>
          <a:lstStyle/>
          <a:p>
            <a:pPr algn="l">
              <a:lnSpc>
                <a:spcPts val="3104"/>
              </a:lnSpc>
              <a:spcBef>
                <a:spcPct val="0"/>
              </a:spcBef>
            </a:pPr>
            <a:r>
              <a:rPr lang="en-US" sz="2700">
                <a:solidFill>
                  <a:srgbClr val="AF5937"/>
                </a:solidFill>
                <a:latin typeface="DM Sans"/>
                <a:ea typeface="DM Sans"/>
                <a:cs typeface="DM Sans"/>
                <a:sym typeface="DM Sans"/>
              </a:rPr>
              <a:t>use names if you know them</a:t>
            </a:r>
          </a:p>
        </p:txBody>
      </p:sp>
      <p:grpSp>
        <p:nvGrpSpPr>
          <p:cNvPr name="Group 28" id="28"/>
          <p:cNvGrpSpPr/>
          <p:nvPr/>
        </p:nvGrpSpPr>
        <p:grpSpPr>
          <a:xfrm rot="0">
            <a:off x="9265784" y="4018501"/>
            <a:ext cx="1043428" cy="706747"/>
            <a:chOff x="0" y="0"/>
            <a:chExt cx="1391237" cy="942329"/>
          </a:xfrm>
        </p:grpSpPr>
        <p:grpSp>
          <p:nvGrpSpPr>
            <p:cNvPr name="Group 29" id="29"/>
            <p:cNvGrpSpPr/>
            <p:nvPr/>
          </p:nvGrpSpPr>
          <p:grpSpPr>
            <a:xfrm rot="0">
              <a:off x="224454" y="0"/>
              <a:ext cx="942329" cy="942329"/>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5937"/>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32" id="32"/>
            <p:cNvSpPr txBox="true"/>
            <p:nvPr/>
          </p:nvSpPr>
          <p:spPr>
            <a:xfrm rot="0">
              <a:off x="0" y="123813"/>
              <a:ext cx="1391237" cy="685178"/>
            </a:xfrm>
            <a:prstGeom prst="rect">
              <a:avLst/>
            </a:prstGeom>
          </p:spPr>
          <p:txBody>
            <a:bodyPr anchor="t" rtlCol="false" tIns="0" lIns="0" bIns="0" rIns="0">
              <a:spAutoFit/>
            </a:bodyPr>
            <a:lstStyle/>
            <a:p>
              <a:pPr algn="ctr">
                <a:lnSpc>
                  <a:spcPts val="3832"/>
                </a:lnSpc>
              </a:pPr>
              <a:r>
                <a:rPr lang="en-US" sz="3332">
                  <a:solidFill>
                    <a:srgbClr val="FFFFFF"/>
                  </a:solidFill>
                  <a:latin typeface="ITC Motter Corpus Regular"/>
                  <a:ea typeface="ITC Motter Corpus Regular"/>
                  <a:cs typeface="ITC Motter Corpus Regular"/>
                  <a:sym typeface="ITC Motter Corpus Regular"/>
                </a:rPr>
                <a:t>5</a:t>
              </a:r>
            </a:p>
          </p:txBody>
        </p:sp>
      </p:grpSp>
      <p:sp>
        <p:nvSpPr>
          <p:cNvPr name="TextBox 33" id="33"/>
          <p:cNvSpPr txBox="true"/>
          <p:nvPr/>
        </p:nvSpPr>
        <p:spPr>
          <a:xfrm rot="0">
            <a:off x="10575102" y="3964305"/>
            <a:ext cx="6095613" cy="1179195"/>
          </a:xfrm>
          <a:prstGeom prst="rect">
            <a:avLst/>
          </a:prstGeom>
        </p:spPr>
        <p:txBody>
          <a:bodyPr anchor="t" rtlCol="false" tIns="0" lIns="0" bIns="0" rIns="0">
            <a:spAutoFit/>
          </a:bodyPr>
          <a:lstStyle/>
          <a:p>
            <a:pPr algn="l">
              <a:lnSpc>
                <a:spcPts val="3104"/>
              </a:lnSpc>
              <a:spcBef>
                <a:spcPct val="0"/>
              </a:spcBef>
            </a:pPr>
            <a:r>
              <a:rPr lang="en-US" sz="2700">
                <a:solidFill>
                  <a:srgbClr val="AF5937"/>
                </a:solidFill>
                <a:latin typeface="DM Sans"/>
                <a:ea typeface="DM Sans"/>
                <a:cs typeface="DM Sans"/>
                <a:sym typeface="DM Sans"/>
              </a:rPr>
              <a:t>call for back-up if needed (always call security in the group is suspicious or exhibiting dangerous behavior</a:t>
            </a:r>
          </a:p>
        </p:txBody>
      </p:sp>
      <p:grpSp>
        <p:nvGrpSpPr>
          <p:cNvPr name="Group 34" id="34"/>
          <p:cNvGrpSpPr/>
          <p:nvPr/>
        </p:nvGrpSpPr>
        <p:grpSpPr>
          <a:xfrm rot="0">
            <a:off x="9265784" y="5268173"/>
            <a:ext cx="1043428" cy="706747"/>
            <a:chOff x="0" y="0"/>
            <a:chExt cx="1391237" cy="942329"/>
          </a:xfrm>
        </p:grpSpPr>
        <p:grpSp>
          <p:nvGrpSpPr>
            <p:cNvPr name="Group 35" id="35"/>
            <p:cNvGrpSpPr/>
            <p:nvPr/>
          </p:nvGrpSpPr>
          <p:grpSpPr>
            <a:xfrm rot="0">
              <a:off x="224454" y="0"/>
              <a:ext cx="942329" cy="942329"/>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5937"/>
              </a:solidFill>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TextBox 38" id="38"/>
            <p:cNvSpPr txBox="true"/>
            <p:nvPr/>
          </p:nvSpPr>
          <p:spPr>
            <a:xfrm rot="0">
              <a:off x="0" y="123813"/>
              <a:ext cx="1391237" cy="685178"/>
            </a:xfrm>
            <a:prstGeom prst="rect">
              <a:avLst/>
            </a:prstGeom>
          </p:spPr>
          <p:txBody>
            <a:bodyPr anchor="t" rtlCol="false" tIns="0" lIns="0" bIns="0" rIns="0">
              <a:spAutoFit/>
            </a:bodyPr>
            <a:lstStyle/>
            <a:p>
              <a:pPr algn="ctr">
                <a:lnSpc>
                  <a:spcPts val="3832"/>
                </a:lnSpc>
              </a:pPr>
              <a:r>
                <a:rPr lang="en-US" sz="3332">
                  <a:solidFill>
                    <a:srgbClr val="FFFFFF"/>
                  </a:solidFill>
                  <a:latin typeface="ITC Motter Corpus Regular"/>
                  <a:ea typeface="ITC Motter Corpus Regular"/>
                  <a:cs typeface="ITC Motter Corpus Regular"/>
                  <a:sym typeface="ITC Motter Corpus Regular"/>
                </a:rPr>
                <a:t>5</a:t>
              </a:r>
            </a:p>
          </p:txBody>
        </p:sp>
      </p:grpSp>
      <p:sp>
        <p:nvSpPr>
          <p:cNvPr name="TextBox 39" id="39"/>
          <p:cNvSpPr txBox="true"/>
          <p:nvPr/>
        </p:nvSpPr>
        <p:spPr>
          <a:xfrm rot="0">
            <a:off x="10575102" y="5558030"/>
            <a:ext cx="5085273" cy="398145"/>
          </a:xfrm>
          <a:prstGeom prst="rect">
            <a:avLst/>
          </a:prstGeom>
        </p:spPr>
        <p:txBody>
          <a:bodyPr anchor="t" rtlCol="false" tIns="0" lIns="0" bIns="0" rIns="0">
            <a:spAutoFit/>
          </a:bodyPr>
          <a:lstStyle/>
          <a:p>
            <a:pPr algn="l">
              <a:lnSpc>
                <a:spcPts val="3104"/>
              </a:lnSpc>
              <a:spcBef>
                <a:spcPct val="0"/>
              </a:spcBef>
            </a:pPr>
            <a:r>
              <a:rPr lang="en-US" sz="2700">
                <a:solidFill>
                  <a:srgbClr val="AF5937"/>
                </a:solidFill>
                <a:latin typeface="DM Sans"/>
                <a:ea typeface="DM Sans"/>
                <a:cs typeface="DM Sans"/>
                <a:sym typeface="DM Sans"/>
              </a:rPr>
              <a:t>always ensure you have an exit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697794"/>
            <a:ext cx="9801881" cy="10174963"/>
          </a:xfrm>
          <a:custGeom>
            <a:avLst/>
            <a:gdLst/>
            <a:ahLst/>
            <a:cxnLst/>
            <a:rect r="r" b="b" t="t" l="l"/>
            <a:pathLst>
              <a:path h="10174963" w="9801881">
                <a:moveTo>
                  <a:pt x="0" y="0"/>
                </a:moveTo>
                <a:lnTo>
                  <a:pt x="9801881" y="0"/>
                </a:lnTo>
                <a:lnTo>
                  <a:pt x="9801881" y="10174963"/>
                </a:lnTo>
                <a:lnTo>
                  <a:pt x="0" y="101749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151165" y="1009650"/>
            <a:ext cx="8574545" cy="1282137"/>
          </a:xfrm>
          <a:prstGeom prst="rect">
            <a:avLst/>
          </a:prstGeom>
        </p:spPr>
        <p:txBody>
          <a:bodyPr anchor="t" rtlCol="false" tIns="0" lIns="0" bIns="0" rIns="0">
            <a:spAutoFit/>
          </a:bodyPr>
          <a:lstStyle/>
          <a:p>
            <a:pPr algn="ctr">
              <a:lnSpc>
                <a:spcPts val="9552"/>
              </a:lnSpc>
            </a:pPr>
            <a:r>
              <a:rPr lang="en-US" sz="8306">
                <a:solidFill>
                  <a:srgbClr val="AF5937"/>
                </a:solidFill>
                <a:latin typeface="ITC Motter Corpus Regular"/>
                <a:ea typeface="ITC Motter Corpus Regular"/>
                <a:cs typeface="ITC Motter Corpus Regular"/>
                <a:sym typeface="ITC Motter Corpus Regular"/>
              </a:rPr>
              <a:t>lets practice!</a:t>
            </a:r>
          </a:p>
        </p:txBody>
      </p:sp>
      <p:sp>
        <p:nvSpPr>
          <p:cNvPr name="TextBox 4" id="4"/>
          <p:cNvSpPr txBox="true"/>
          <p:nvPr/>
        </p:nvSpPr>
        <p:spPr>
          <a:xfrm rot="0">
            <a:off x="1926326" y="2735492"/>
            <a:ext cx="7024225" cy="3522345"/>
          </a:xfrm>
          <a:prstGeom prst="rect">
            <a:avLst/>
          </a:prstGeom>
        </p:spPr>
        <p:txBody>
          <a:bodyPr anchor="t" rtlCol="false" tIns="0" lIns="0" bIns="0" rIns="0">
            <a:spAutoFit/>
          </a:bodyPr>
          <a:lstStyle/>
          <a:p>
            <a:pPr algn="ctr" marL="0" indent="0" lvl="0">
              <a:lnSpc>
                <a:spcPts val="3104"/>
              </a:lnSpc>
              <a:spcBef>
                <a:spcPct val="0"/>
              </a:spcBef>
            </a:pPr>
            <a:r>
              <a:rPr lang="en-US" sz="2700">
                <a:solidFill>
                  <a:srgbClr val="293A50"/>
                </a:solidFill>
                <a:latin typeface="DM Sans"/>
                <a:ea typeface="DM Sans"/>
                <a:cs typeface="DM Sans"/>
                <a:sym typeface="DM Sans"/>
              </a:rPr>
              <a:t>Steve is a first year resident living in a single connected room. It is the weekend of Frosh and he and his roommate have really hit things off! They decide to have some new friends over to their rooms before they head down to the event. There are many voices and loud music coming from their unit and some of the neighbors let you know they are being affected.</a:t>
            </a:r>
          </a:p>
        </p:txBody>
      </p:sp>
      <p:sp>
        <p:nvSpPr>
          <p:cNvPr name="TextBox 5" id="5"/>
          <p:cNvSpPr txBox="true"/>
          <p:nvPr/>
        </p:nvSpPr>
        <p:spPr>
          <a:xfrm rot="0">
            <a:off x="1926326" y="6982767"/>
            <a:ext cx="7024225" cy="2741295"/>
          </a:xfrm>
          <a:prstGeom prst="rect">
            <a:avLst/>
          </a:prstGeom>
        </p:spPr>
        <p:txBody>
          <a:bodyPr anchor="t" rtlCol="false" tIns="0" lIns="0" bIns="0" rIns="0">
            <a:spAutoFit/>
          </a:bodyPr>
          <a:lstStyle/>
          <a:p>
            <a:pPr algn="ctr">
              <a:lnSpc>
                <a:spcPts val="3104"/>
              </a:lnSpc>
              <a:spcBef>
                <a:spcPct val="0"/>
              </a:spcBef>
            </a:pPr>
            <a:r>
              <a:rPr lang="en-US" sz="2700">
                <a:solidFill>
                  <a:srgbClr val="AF5937"/>
                </a:solidFill>
                <a:latin typeface="DM Sans"/>
                <a:ea typeface="DM Sans"/>
                <a:cs typeface="DM Sans"/>
                <a:sym typeface="DM Sans"/>
              </a:rPr>
              <a:t>Nicholas is an upper year student that has lived on campus for all three years he has been at UBCO. For the first time he is living in Cascades and is really stoked to have a balcony. He decides to borrow some outdoor furniture for the space and you notice while on-call.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DAGquCDzG9A</dc:identifier>
  <dcterms:modified xsi:type="dcterms:W3CDTF">2011-08-01T06:04:30Z</dcterms:modified>
  <cp:revision>1</cp:revision>
  <dc:title>Assertiveness - 2025</dc:title>
</cp:coreProperties>
</file>