
<file path=[Content_Types].xml><?xml version="1.0" encoding="utf-8"?>
<Types xmlns="http://schemas.openxmlformats.org/package/2006/content-types">
  <Default Extension="fntdata" ContentType="application/x-fontdata"/>
  <Default Extension="jpeg" ContentType="image/jpeg"/>
  <Default Extension="m4a" ContentType="audio/m4a"/>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8"/>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x="18288000" cy="10287000"/>
  <p:notesSz cx="6858000" cy="9144000"/>
  <p:embeddedFontLst>
    <p:embeddedFont>
      <p:font typeface="Telegraf Bold" charset="1" panose="00000800000000000000"/>
      <p:regular r:id="rId32"/>
    </p:embeddedFont>
    <p:embeddedFont>
      <p:font typeface="Poppins Light Bold" charset="1" panose="02000000000000000000"/>
      <p:regular r:id="rId33"/>
    </p:embeddedFont>
    <p:embeddedFont>
      <p:font typeface="Telegraf Medium" charset="1" panose="00000600000000000000"/>
      <p:regular r:id="rId34"/>
    </p:embeddedFont>
    <p:embeddedFont>
      <p:font typeface="Poppins Light" charset="1" panose="02000000000000000000"/>
      <p:regular r:id="rId35"/>
    </p:embeddedFont>
    <p:embeddedFont>
      <p:font typeface="Telegraf Ultra-Bold" charset="1" panose="00000900000000000000"/>
      <p:regular r:id="rId36"/>
    </p:embeddedFont>
    <p:embeddedFont>
      <p:font typeface="Telegraf" charset="1" panose="0000050000000000000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2.xml"/><Relationship Id="rId21" Type="http://schemas.openxmlformats.org/officeDocument/2006/relationships/slide" Target="slides/slide16.xml"/><Relationship Id="rId34" Type="http://schemas.openxmlformats.org/officeDocument/2006/relationships/font" Target="fonts/font34.fntdata"/><Relationship Id="rId42" Type="http://schemas.openxmlformats.org/officeDocument/2006/relationships/notesSlide" Target="notesSlides/notesSlide3.xml"/><Relationship Id="rId47" Type="http://schemas.openxmlformats.org/officeDocument/2006/relationships/notesSlide" Target="notesSlides/notesSlide8.xml"/><Relationship Id="rId50" Type="http://schemas.openxmlformats.org/officeDocument/2006/relationships/customXml" Target="../customXml/item3.xml"/><Relationship Id="rId7" Type="http://schemas.openxmlformats.org/officeDocument/2006/relationships/slide" Target="slides/slide2.xml"/><Relationship Id="rId16" Type="http://schemas.openxmlformats.org/officeDocument/2006/relationships/slide" Target="slides/slide11.xml"/><Relationship Id="rId2" Type="http://schemas.openxmlformats.org/officeDocument/2006/relationships/presProps" Target="presProps.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2.fntdata"/><Relationship Id="rId37" Type="http://schemas.openxmlformats.org/officeDocument/2006/relationships/font" Target="fonts/font37.fntdata"/><Relationship Id="rId40" Type="http://schemas.openxmlformats.org/officeDocument/2006/relationships/notesSlide" Target="notesSlides/notesSlide1.xml"/><Relationship Id="rId45" Type="http://schemas.openxmlformats.org/officeDocument/2006/relationships/notesSlide" Target="notesSlides/notesSlide6.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6.fntdata"/><Relationship Id="rId5" Type="http://schemas.openxmlformats.org/officeDocument/2006/relationships/tableStyles" Target="tableStyles.xml"/><Relationship Id="rId49" Type="http://schemas.openxmlformats.org/officeDocument/2006/relationships/customXml" Target="../customXml/item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Slide" Target="notesSlides/notesSlide5.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5.fntdata"/><Relationship Id="rId4" Type="http://schemas.openxmlformats.org/officeDocument/2006/relationships/theme" Target="theme/theme1.xml"/><Relationship Id="rId43" Type="http://schemas.openxmlformats.org/officeDocument/2006/relationships/notesSlide" Target="notesSlides/notesSlide4.xml"/><Relationship Id="rId9" Type="http://schemas.openxmlformats.org/officeDocument/2006/relationships/slide" Target="slides/slide4.xml"/><Relationship Id="rId48" Type="http://schemas.openxmlformats.org/officeDocument/2006/relationships/customXml" Target="../customXml/item1.xml"/><Relationship Id="rId8" Type="http://schemas.openxmlformats.org/officeDocument/2006/relationships/slide" Target="slides/slide3.xml"/><Relationship Id="rId3"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33.fntdata"/><Relationship Id="rId38" Type="http://schemas.openxmlformats.org/officeDocument/2006/relationships/notesMaster" Target="notesMasters/notesMaster1.xml"/><Relationship Id="rId46" Type="http://schemas.openxmlformats.org/officeDocument/2006/relationships/notesSlide" Target="notesSlides/notesSlide7.xml"/><Relationship Id="rId20" Type="http://schemas.openxmlformats.org/officeDocument/2006/relationships/slide" Target="slides/slide15.xml"/><Relationship Id="rId41" Type="http://schemas.openxmlformats.org/officeDocument/2006/relationships/notesSlide" Target="notesSlides/notesSlide2.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Social Wellbeing - think back to what Rob and Melissa shared with the team.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Inclusive Language</a:t>
            </a:r>
          </a:p>
          <a:p>
            <a:r>
              <a:rPr lang="en-US"/>
              <a:t>- Programming</a:t>
            </a:r>
          </a:p>
          <a:p>
            <a:r>
              <a:rPr lang="en-US"/>
              <a:t>- Addressing</a:t>
            </a:r>
          </a:p>
          <a:p>
            <a:r>
              <a:rPr lang="en-US"/>
              <a:t/>
            </a:r>
          </a:p>
          <a:p>
            <a:r>
              <a:rPr lang="en-US"/>
              <a:t>We also want to acknowledge that there are many factors that will influence how our residents engage in our community.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Intersectionality Term coined by Kimberle Crenshaw - Social Theorist - Mentioned in SVPRO presentation.</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"Inclusive language is a form of communication that avoids using words, expressions or assumptions that would stereotype, demean or exclude people"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Disability is both visible and invisible.</a:t>
            </a:r>
          </a:p>
          <a:p>
            <a:r>
              <a:rPr lang="en-US"/>
              <a:t/>
            </a:r>
          </a:p>
          <a:p>
            <a:r>
              <a:rPr lang="en-US"/>
              <a:t>- Programming considerations:</a:t>
            </a:r>
          </a:p>
          <a:p>
            <a:r>
              <a:rPr lang="en-US"/>
              <a:t/>
            </a:r>
          </a:p>
          <a:p>
            <a:r>
              <a:rPr lang="en-US"/>
              <a:t>- Physical barriers</a:t>
            </a:r>
          </a:p>
          <a:p>
            <a:r>
              <a:rPr lang="en-US"/>
              <a:t>- Digital - using Social media group chat some residents don't have.</a:t>
            </a:r>
          </a:p>
          <a:p>
            <a:r>
              <a:rPr lang="en-US"/>
              <a:t>- stereotypes, prejudice,</a:t>
            </a:r>
          </a:p>
          <a:p>
            <a:r>
              <a:rPr lang="en-US"/>
              <a:t>- cultural barriers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Better to use multiple modes of communication - add an Email or Group Chat message </a:t>
            </a:r>
          </a:p>
          <a:p>
            <a:r>
              <a:rPr lang="en-US"/>
              <a:t/>
            </a:r>
          </a:p>
          <a:p>
            <a:r>
              <a:rPr lang="en-US"/>
              <a:t>This is more supportive of students with different visual needs or ESL for example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Better to use multiple modes of communication - add an Email or Group Chat message </a:t>
            </a:r>
          </a:p>
          <a:p>
            <a:r>
              <a:rPr lang="en-US"/>
              <a:t/>
            </a:r>
          </a:p>
          <a:p>
            <a:r>
              <a:rPr lang="en-US"/>
              <a:t>This is more supportive of students with different visual needs or ESL for example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Better to use multiple modes of communication - add an Email or Group Chat message </a:t>
            </a:r>
          </a:p>
          <a:p>
            <a:r>
              <a:rPr lang="en-US"/>
              <a:t/>
            </a:r>
          </a:p>
          <a:p>
            <a:r>
              <a:rPr lang="en-US"/>
              <a:t>This is more supportive of students with different visual needs or ESL for example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3.svg" Type="http://schemas.openxmlformats.org/officeDocument/2006/relationships/image"/><Relationship Id="rId4" Target="../media/aAGOp3RxbTc.m4a" Type="http://schemas.microsoft.com/office/2007/relationships/media"/><Relationship Id="rId5" Target="../media/aAGOp3RxbTc.m4a" Type="http://schemas.openxmlformats.org/officeDocument/2006/relationships/audio"/></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6.png" Type="http://schemas.openxmlformats.org/officeDocument/2006/relationships/image"/><Relationship Id="rId4" Target="../media/image7.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https://www.youtube.com/watch?v=X3RRXoUnV3c" TargetMode="External" Type="http://schemas.openxmlformats.org/officeDocument/2006/relationships/video"/></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2.png" Type="http://schemas.openxmlformats.org/officeDocument/2006/relationships/image"/><Relationship Id="rId4" Target="../media/image3.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2.png" Type="http://schemas.openxmlformats.org/officeDocument/2006/relationships/image"/><Relationship Id="rId4" Target="../media/image3.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2.png" Type="http://schemas.openxmlformats.org/officeDocument/2006/relationships/image"/><Relationship Id="rId4" Target="../media/image3.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jpeg" Type="http://schemas.openxmlformats.org/officeDocument/2006/relationships/image"/><Relationship Id="rId4" Target="http://aacu.org/" TargetMode="External" Type="http://schemas.openxmlformats.org/officeDocument/2006/relationships/hyperlink"/><Relationship Id="rId5" Target="https://www.merriam-webster.com/dictionary/inclusion" TargetMode="External" Type="http://schemas.openxmlformats.org/officeDocument/2006/relationships/hyperlink"/></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8.pn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6F6F6"/>
        </a:solidFill>
      </p:bgPr>
    </p:bg>
    <p:spTree>
      <p:nvGrpSpPr>
        <p:cNvPr id="1" name=""/>
        <p:cNvGrpSpPr/>
        <p:nvPr/>
      </p:nvGrpSpPr>
      <p:grpSpPr>
        <a:xfrm>
          <a:off x="0" y="0"/>
          <a:ext cx="0" cy="0"/>
          <a:chOff x="0" y="0"/>
          <a:chExt cx="0" cy="0"/>
        </a:xfrm>
      </p:grpSpPr>
      <p:sp>
        <p:nvSpPr>
          <p:cNvPr name="Freeform 2" id="2"/>
          <p:cNvSpPr/>
          <p:nvPr/>
        </p:nvSpPr>
        <p:spPr>
          <a:xfrm flipH="true" flipV="false" rot="588480">
            <a:off x="-8162993" y="-9547239"/>
            <a:ext cx="32137597" cy="22215114"/>
          </a:xfrm>
          <a:custGeom>
            <a:avLst/>
            <a:gdLst/>
            <a:ahLst/>
            <a:cxnLst/>
            <a:rect r="r" b="b" t="t" l="l"/>
            <a:pathLst>
              <a:path h="22215114" w="32137597">
                <a:moveTo>
                  <a:pt x="32137597" y="0"/>
                </a:moveTo>
                <a:lnTo>
                  <a:pt x="0" y="0"/>
                </a:lnTo>
                <a:lnTo>
                  <a:pt x="0" y="22215113"/>
                </a:lnTo>
                <a:lnTo>
                  <a:pt x="32137597" y="22215113"/>
                </a:lnTo>
                <a:lnTo>
                  <a:pt x="32137597" y="0"/>
                </a:lnTo>
                <a:close/>
              </a:path>
            </a:pathLst>
          </a:custGeom>
          <a:blipFill>
            <a:blip r:embed="rId2"/>
            <a:stretch>
              <a:fillRect l="0" t="0" r="0" b="0"/>
            </a:stretch>
          </a:blipFill>
        </p:spPr>
      </p:sp>
      <p:sp>
        <p:nvSpPr>
          <p:cNvPr name="TextBox 3" id="3"/>
          <p:cNvSpPr txBox="true"/>
          <p:nvPr/>
        </p:nvSpPr>
        <p:spPr>
          <a:xfrm rot="0">
            <a:off x="2944544" y="3338063"/>
            <a:ext cx="12398913" cy="2798445"/>
          </a:xfrm>
          <a:prstGeom prst="rect">
            <a:avLst/>
          </a:prstGeom>
        </p:spPr>
        <p:txBody>
          <a:bodyPr anchor="t" rtlCol="false" tIns="0" lIns="0" bIns="0" rIns="0">
            <a:spAutoFit/>
          </a:bodyPr>
          <a:lstStyle/>
          <a:p>
            <a:pPr algn="ctr">
              <a:lnSpc>
                <a:spcPts val="10559"/>
              </a:lnSpc>
            </a:pPr>
            <a:r>
              <a:rPr lang="en-US" sz="9599" b="true">
                <a:solidFill>
                  <a:srgbClr val="191919"/>
                </a:solidFill>
                <a:latin typeface="Telegraf Bold"/>
                <a:ea typeface="Telegraf Bold"/>
                <a:cs typeface="Telegraf Bold"/>
                <a:sym typeface="Telegraf Bold"/>
              </a:rPr>
              <a:t>Fostering Inclusive Communities</a:t>
            </a:r>
          </a:p>
        </p:txBody>
      </p:sp>
      <p:sp>
        <p:nvSpPr>
          <p:cNvPr name="TextBox 4" id="4"/>
          <p:cNvSpPr txBox="true"/>
          <p:nvPr/>
        </p:nvSpPr>
        <p:spPr>
          <a:xfrm rot="0">
            <a:off x="4565555" y="6088883"/>
            <a:ext cx="9156891" cy="613410"/>
          </a:xfrm>
          <a:prstGeom prst="rect">
            <a:avLst/>
          </a:prstGeom>
        </p:spPr>
        <p:txBody>
          <a:bodyPr anchor="t" rtlCol="false" tIns="0" lIns="0" bIns="0" rIns="0">
            <a:spAutoFit/>
          </a:bodyPr>
          <a:lstStyle/>
          <a:p>
            <a:pPr algn="just" marL="0" indent="0" lvl="0">
              <a:lnSpc>
                <a:spcPts val="5039"/>
              </a:lnSpc>
              <a:spcBef>
                <a:spcPct val="0"/>
              </a:spcBef>
            </a:pPr>
            <a:r>
              <a:rPr lang="en-US" sz="3599">
                <a:solidFill>
                  <a:srgbClr val="191919"/>
                </a:solidFill>
                <a:latin typeface="Poppins Light Bold"/>
                <a:ea typeface="Poppins Light Bold"/>
                <a:cs typeface="Poppins Light Bold"/>
                <a:sym typeface="Poppins Light Bold"/>
              </a:rPr>
              <a:t>Residence Advisor Training 2025-26</a:t>
            </a:r>
          </a:p>
        </p:txBody>
      </p:sp>
      <p:pic>
        <p:nvPicPr>
          <p:cNvPr name="Picture 5" id="5">
            <a:hlinkClick action="ppaction://media"/>
          </p:cNvPr>
          <p:cNvPicPr>
            <a:picLocks noChangeAspect="true"/>
          </p:cNvPicPr>
          <p:nvPr>
            <a:audioFile r:link="rId5"/>
            <p:extLst>
              <p:ext uri="{DAA4B4D4-6D71-4841-9C94-3DE7FCFB9230}">
                <p14:media xmlns:p14="http://schemas.microsoft.com/office/powerpoint/2010/main" r:embed="rId4">
                  <p14:trim st="272179.0870" end="45385.6180"/>
                  <p14:fade in="2337" out="2337"/>
                </p14:media>
              </p:ext>
            </p:extLst>
          </p:nvPr>
        </p:nvPicPr>
        <p:blipFill>
          <a:blip r:embed="rId3"/>
          <a:stretch>
            <a:fillRect/>
          </a:stretch>
        </p:blipFill>
        <p:spPr>
          <a:xfrm>
            <a:off x="8629650" y="4629150"/>
            <a:ext cx="1028700" cy="1028700"/>
          </a:xfrm>
          <a:prstGeom prst="rect">
            <a:avLst/>
          </a:prstGeom>
        </p:spPr>
      </p:pic>
    </p:spTree>
  </p:cSld>
  <p:clrMapOvr>
    <a:masterClrMapping/>
  </p:clrMapOvr>
  <p:timing>
    <p:tnLst>
      <p:par>
        <p:cTn dur="indefinite" restart="never" nodeType="tmRoot">
          <p:childTnLst>
            <p:cmd cmd="playFrom(0.0)">
              <p:cBhvr>
                <p:cTn/>
                <p:tgtEl>
                  <p:spTgt spid="5"/>
                </p:tgtEl>
              </p:cBhvr>
            </p:cmd>
            <p:audio>
              <p:cMediaNode vol="65000" showWhenStopped="false">
                <p:cTn/>
                <p:tgtEl>
                  <p:spTgt spid="5"/>
                </p:tgtEl>
              </p:cMediaNode>
            </p:audio>
          </p:childTnLst>
        </p:cTn>
      </p:par>
    </p:tnLst>
  </p:timing>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6F6F6"/>
        </a:solidFill>
      </p:bgPr>
    </p:bg>
    <p:spTree>
      <p:nvGrpSpPr>
        <p:cNvPr id="1" name=""/>
        <p:cNvGrpSpPr/>
        <p:nvPr/>
      </p:nvGrpSpPr>
      <p:grpSpPr>
        <a:xfrm>
          <a:off x="0" y="0"/>
          <a:ext cx="0" cy="0"/>
          <a:chOff x="0" y="0"/>
          <a:chExt cx="0" cy="0"/>
        </a:xfrm>
      </p:grpSpPr>
      <p:sp>
        <p:nvSpPr>
          <p:cNvPr name="Freeform 2" id="2"/>
          <p:cNvSpPr/>
          <p:nvPr/>
        </p:nvSpPr>
        <p:spPr>
          <a:xfrm flipH="false" flipV="false" rot="0">
            <a:off x="-1337362" y="1028700"/>
            <a:ext cx="13989229" cy="16409653"/>
          </a:xfrm>
          <a:custGeom>
            <a:avLst/>
            <a:gdLst/>
            <a:ahLst/>
            <a:cxnLst/>
            <a:rect r="r" b="b" t="t" l="l"/>
            <a:pathLst>
              <a:path h="16409653" w="13989229">
                <a:moveTo>
                  <a:pt x="0" y="0"/>
                </a:moveTo>
                <a:lnTo>
                  <a:pt x="13989229" y="0"/>
                </a:lnTo>
                <a:lnTo>
                  <a:pt x="13989229" y="16409653"/>
                </a:lnTo>
                <a:lnTo>
                  <a:pt x="0" y="16409653"/>
                </a:lnTo>
                <a:lnTo>
                  <a:pt x="0" y="0"/>
                </a:lnTo>
                <a:close/>
              </a:path>
            </a:pathLst>
          </a:custGeom>
          <a:blipFill>
            <a:blip r:embed="rId2"/>
            <a:stretch>
              <a:fillRect l="0" t="0" r="0" b="0"/>
            </a:stretch>
          </a:blipFill>
        </p:spPr>
      </p:sp>
      <p:grpSp>
        <p:nvGrpSpPr>
          <p:cNvPr name="Group 3" id="3"/>
          <p:cNvGrpSpPr/>
          <p:nvPr/>
        </p:nvGrpSpPr>
        <p:grpSpPr>
          <a:xfrm rot="0">
            <a:off x="3569723" y="4583832"/>
            <a:ext cx="12136819" cy="2247900"/>
            <a:chOff x="0" y="0"/>
            <a:chExt cx="16182426" cy="2997200"/>
          </a:xfrm>
        </p:grpSpPr>
        <p:sp>
          <p:nvSpPr>
            <p:cNvPr name="TextBox 4" id="4"/>
            <p:cNvSpPr txBox="true"/>
            <p:nvPr/>
          </p:nvSpPr>
          <p:spPr>
            <a:xfrm rot="0">
              <a:off x="0" y="-76200"/>
              <a:ext cx="16182426" cy="3073400"/>
            </a:xfrm>
            <a:prstGeom prst="rect">
              <a:avLst/>
            </a:prstGeom>
          </p:spPr>
          <p:txBody>
            <a:bodyPr anchor="t" rtlCol="false" tIns="0" lIns="0" bIns="0" rIns="0">
              <a:spAutoFit/>
            </a:bodyPr>
            <a:lstStyle/>
            <a:p>
              <a:pPr algn="l">
                <a:lnSpc>
                  <a:spcPts val="8879"/>
                </a:lnSpc>
              </a:pPr>
              <a:r>
                <a:rPr lang="en-US" sz="7399" b="true">
                  <a:solidFill>
                    <a:srgbClr val="191919"/>
                  </a:solidFill>
                  <a:latin typeface="Telegraf Bold"/>
                  <a:ea typeface="Telegraf Bold"/>
                  <a:cs typeface="Telegraf Bold"/>
                  <a:sym typeface="Telegraf Bold"/>
                </a:rPr>
                <a:t>Inclusion Starts With Us. </a:t>
              </a:r>
            </a:p>
            <a:p>
              <a:pPr algn="l">
                <a:lnSpc>
                  <a:spcPts val="8879"/>
                </a:lnSpc>
              </a:pPr>
            </a:p>
          </p:txBody>
        </p:sp>
        <p:sp>
          <p:nvSpPr>
            <p:cNvPr name="TextBox 5" id="5"/>
            <p:cNvSpPr txBox="true"/>
            <p:nvPr/>
          </p:nvSpPr>
          <p:spPr>
            <a:xfrm rot="0">
              <a:off x="112704" y="1636818"/>
              <a:ext cx="14639330" cy="1360382"/>
            </a:xfrm>
            <a:prstGeom prst="rect">
              <a:avLst/>
            </a:prstGeom>
          </p:spPr>
          <p:txBody>
            <a:bodyPr anchor="t" rtlCol="false" tIns="0" lIns="0" bIns="0" rIns="0">
              <a:spAutoFit/>
            </a:bodyPr>
            <a:lstStyle/>
            <a:p>
              <a:pPr algn="ctr" marL="0" indent="0" lvl="0">
                <a:lnSpc>
                  <a:spcPts val="4029"/>
                </a:lnSpc>
              </a:pPr>
              <a:r>
                <a:rPr lang="en-US" b="true" sz="3099">
                  <a:solidFill>
                    <a:srgbClr val="191919"/>
                  </a:solidFill>
                  <a:latin typeface="Telegraf Medium"/>
                  <a:ea typeface="Telegraf Medium"/>
                  <a:cs typeface="Telegraf Medium"/>
                  <a:sym typeface="Telegraf Medium"/>
                </a:rPr>
                <a:t>We have a personal responsibility to understand some key concepts that impact inclusive community building. </a:t>
              </a:r>
            </a:p>
          </p:txBody>
        </p:sp>
      </p:grpSp>
    </p:spTree>
  </p:cSld>
  <p:clrMapOvr>
    <a:masterClrMapping/>
  </p:clrMapOvr>
</p:sld>
</file>

<file path=ppt/slides/slide11.xml><?xml version="1.0" encoding="utf-8"?>
<p:sld xmlns:p="http://schemas.openxmlformats.org/presentationml/2006/main" xmlns:a="http://schemas.openxmlformats.org/drawingml/2006/main">
  <p:cSld>
    <p:bg>
      <p:bgPr>
        <a:solidFill>
          <a:srgbClr val="DBEDFF"/>
        </a:solidFill>
      </p:bgPr>
    </p:bg>
    <p:spTree>
      <p:nvGrpSpPr>
        <p:cNvPr id="1" name=""/>
        <p:cNvGrpSpPr/>
        <p:nvPr/>
      </p:nvGrpSpPr>
      <p:grpSpPr>
        <a:xfrm>
          <a:off x="0" y="0"/>
          <a:ext cx="0" cy="0"/>
          <a:chOff x="0" y="0"/>
          <a:chExt cx="0" cy="0"/>
        </a:xfrm>
      </p:grpSpPr>
      <p:sp>
        <p:nvSpPr>
          <p:cNvPr name="TextBox 2" id="2"/>
          <p:cNvSpPr txBox="true"/>
          <p:nvPr/>
        </p:nvSpPr>
        <p:spPr>
          <a:xfrm rot="0">
            <a:off x="1028700" y="962025"/>
            <a:ext cx="16230600" cy="1057275"/>
          </a:xfrm>
          <a:prstGeom prst="rect">
            <a:avLst/>
          </a:prstGeom>
        </p:spPr>
        <p:txBody>
          <a:bodyPr anchor="t" rtlCol="false" tIns="0" lIns="0" bIns="0" rIns="0">
            <a:spAutoFit/>
          </a:bodyPr>
          <a:lstStyle/>
          <a:p>
            <a:pPr algn="l">
              <a:lnSpc>
                <a:spcPts val="7800"/>
              </a:lnSpc>
            </a:pPr>
            <a:r>
              <a:rPr lang="en-US" sz="6500" b="true">
                <a:solidFill>
                  <a:srgbClr val="191919"/>
                </a:solidFill>
                <a:latin typeface="Telegraf Bold"/>
                <a:ea typeface="Telegraf Bold"/>
                <a:cs typeface="Telegraf Bold"/>
                <a:sym typeface="Telegraf Bold"/>
              </a:rPr>
              <a:t>Understanding Bias</a:t>
            </a:r>
          </a:p>
        </p:txBody>
      </p:sp>
      <p:sp>
        <p:nvSpPr>
          <p:cNvPr name="TextBox 3" id="3"/>
          <p:cNvSpPr txBox="true"/>
          <p:nvPr/>
        </p:nvSpPr>
        <p:spPr>
          <a:xfrm rot="0">
            <a:off x="1028700" y="3596322"/>
            <a:ext cx="15614753" cy="1514475"/>
          </a:xfrm>
          <a:prstGeom prst="rect">
            <a:avLst/>
          </a:prstGeom>
        </p:spPr>
        <p:txBody>
          <a:bodyPr anchor="t" rtlCol="false" tIns="0" lIns="0" bIns="0" rIns="0">
            <a:spAutoFit/>
          </a:bodyPr>
          <a:lstStyle/>
          <a:p>
            <a:pPr algn="l">
              <a:lnSpc>
                <a:spcPts val="4029"/>
              </a:lnSpc>
            </a:pPr>
            <a:r>
              <a:rPr lang="en-US" sz="3099" b="true">
                <a:solidFill>
                  <a:srgbClr val="191919"/>
                </a:solidFill>
                <a:latin typeface="Telegraf Bold"/>
                <a:ea typeface="Telegraf Bold"/>
                <a:cs typeface="Telegraf Bold"/>
                <a:sym typeface="Telegraf Bold"/>
              </a:rPr>
              <a:t>Bias: </a:t>
            </a:r>
            <a:r>
              <a:rPr lang="en-US" sz="3099">
                <a:solidFill>
                  <a:srgbClr val="191919"/>
                </a:solidFill>
                <a:latin typeface="Telegraf"/>
                <a:ea typeface="Telegraf"/>
                <a:cs typeface="Telegraf"/>
                <a:sym typeface="Telegraf"/>
              </a:rPr>
              <a:t>prejudice in favor of or against one thing, person, or group compared with another, usually in a way considered to be unfair. </a:t>
            </a:r>
          </a:p>
          <a:p>
            <a:pPr algn="r" marL="0" indent="0" lvl="0">
              <a:lnSpc>
                <a:spcPts val="3769"/>
              </a:lnSpc>
            </a:pPr>
            <a:r>
              <a:rPr lang="en-US" sz="2899">
                <a:solidFill>
                  <a:srgbClr val="191919"/>
                </a:solidFill>
                <a:latin typeface="Telegraf"/>
                <a:ea typeface="Telegraf"/>
                <a:cs typeface="Telegraf"/>
                <a:sym typeface="Telegraf"/>
              </a:rPr>
              <a:t>Oxford Dictionary</a:t>
            </a:r>
          </a:p>
        </p:txBody>
      </p:sp>
      <p:sp>
        <p:nvSpPr>
          <p:cNvPr name="TextBox 4" id="4"/>
          <p:cNvSpPr txBox="true"/>
          <p:nvPr/>
        </p:nvSpPr>
        <p:spPr>
          <a:xfrm rot="0">
            <a:off x="1028700" y="5697220"/>
            <a:ext cx="15031082" cy="3056255"/>
          </a:xfrm>
          <a:prstGeom prst="rect">
            <a:avLst/>
          </a:prstGeom>
        </p:spPr>
        <p:txBody>
          <a:bodyPr anchor="t" rtlCol="false" tIns="0" lIns="0" bIns="0" rIns="0">
            <a:spAutoFit/>
          </a:bodyPr>
          <a:lstStyle/>
          <a:p>
            <a:pPr algn="l" marL="669288" indent="-334644" lvl="1">
              <a:lnSpc>
                <a:spcPts val="4029"/>
              </a:lnSpc>
              <a:buFont typeface="Arial"/>
              <a:buChar char="•"/>
            </a:pPr>
            <a:r>
              <a:rPr lang="en-US" b="true" sz="3099">
                <a:solidFill>
                  <a:srgbClr val="191919"/>
                </a:solidFill>
                <a:latin typeface="Telegraf Bold"/>
                <a:ea typeface="Telegraf Bold"/>
                <a:cs typeface="Telegraf Bold"/>
                <a:sym typeface="Telegraf Bold"/>
              </a:rPr>
              <a:t>Explicit (conscious) bias</a:t>
            </a:r>
            <a:r>
              <a:rPr lang="en-US" b="true" sz="3099">
                <a:solidFill>
                  <a:srgbClr val="191919"/>
                </a:solidFill>
                <a:latin typeface="Telegraf Bold"/>
                <a:ea typeface="Telegraf Bold"/>
                <a:cs typeface="Telegraf Bold"/>
                <a:sym typeface="Telegraf Bold"/>
              </a:rPr>
              <a:t>: </a:t>
            </a:r>
            <a:r>
              <a:rPr lang="en-US" sz="3099">
                <a:solidFill>
                  <a:srgbClr val="191919"/>
                </a:solidFill>
                <a:latin typeface="Telegraf"/>
                <a:ea typeface="Telegraf"/>
                <a:cs typeface="Telegraf"/>
                <a:sym typeface="Telegraf"/>
              </a:rPr>
              <a:t>a conscious attitude or belief about a person or a group</a:t>
            </a:r>
          </a:p>
          <a:p>
            <a:pPr algn="l">
              <a:lnSpc>
                <a:spcPts val="4029"/>
              </a:lnSpc>
            </a:pPr>
          </a:p>
          <a:p>
            <a:pPr algn="l" marL="669288" indent="-334644" lvl="1">
              <a:lnSpc>
                <a:spcPts val="4029"/>
              </a:lnSpc>
              <a:buFont typeface="Arial"/>
              <a:buChar char="•"/>
            </a:pPr>
            <a:r>
              <a:rPr lang="en-US" b="true" sz="3099">
                <a:solidFill>
                  <a:srgbClr val="191919"/>
                </a:solidFill>
                <a:latin typeface="Telegraf Bold"/>
                <a:ea typeface="Telegraf Bold"/>
                <a:cs typeface="Telegraf Bold"/>
                <a:sym typeface="Telegraf Bold"/>
              </a:rPr>
              <a:t>Implicit (unconscious or hidden) bias:</a:t>
            </a:r>
            <a:r>
              <a:rPr lang="en-US" sz="3099">
                <a:solidFill>
                  <a:srgbClr val="191919"/>
                </a:solidFill>
                <a:latin typeface="Telegraf"/>
                <a:ea typeface="Telegraf"/>
                <a:cs typeface="Telegraf"/>
                <a:sym typeface="Telegraf"/>
              </a:rPr>
              <a:t> a bias that is outside a person’s consciousness; may directly contradict a person’s stated beliefs and values. Expressed automatically, without conscious awareness</a:t>
            </a:r>
          </a:p>
        </p:txBody>
      </p:sp>
    </p:spTree>
  </p:cSld>
  <p:clrMapOvr>
    <a:masterClrMapping/>
  </p:clrMapOvr>
</p:sld>
</file>

<file path=ppt/slides/slide12.xml><?xml version="1.0" encoding="utf-8"?>
<p:sld xmlns:p="http://schemas.openxmlformats.org/presentationml/2006/main" xmlns:a="http://schemas.openxmlformats.org/drawingml/2006/main">
  <p:cSld>
    <p:bg>
      <p:bgPr>
        <a:solidFill>
          <a:srgbClr val="DBEDFF"/>
        </a:solidFill>
      </p:bgPr>
    </p:bg>
    <p:spTree>
      <p:nvGrpSpPr>
        <p:cNvPr id="1" name=""/>
        <p:cNvGrpSpPr/>
        <p:nvPr/>
      </p:nvGrpSpPr>
      <p:grpSpPr>
        <a:xfrm>
          <a:off x="0" y="0"/>
          <a:ext cx="0" cy="0"/>
          <a:chOff x="0" y="0"/>
          <a:chExt cx="0" cy="0"/>
        </a:xfrm>
      </p:grpSpPr>
      <p:sp>
        <p:nvSpPr>
          <p:cNvPr name="TextBox 2" id="2"/>
          <p:cNvSpPr txBox="true"/>
          <p:nvPr/>
        </p:nvSpPr>
        <p:spPr>
          <a:xfrm rot="0">
            <a:off x="1028700" y="962025"/>
            <a:ext cx="16230600" cy="1057275"/>
          </a:xfrm>
          <a:prstGeom prst="rect">
            <a:avLst/>
          </a:prstGeom>
        </p:spPr>
        <p:txBody>
          <a:bodyPr anchor="t" rtlCol="false" tIns="0" lIns="0" bIns="0" rIns="0">
            <a:spAutoFit/>
          </a:bodyPr>
          <a:lstStyle/>
          <a:p>
            <a:pPr algn="l">
              <a:lnSpc>
                <a:spcPts val="7800"/>
              </a:lnSpc>
            </a:pPr>
            <a:r>
              <a:rPr lang="en-US" sz="6500" b="true">
                <a:solidFill>
                  <a:srgbClr val="191919"/>
                </a:solidFill>
                <a:latin typeface="Telegraf Bold"/>
                <a:ea typeface="Telegraf Bold"/>
                <a:cs typeface="Telegraf Bold"/>
                <a:sym typeface="Telegraf Bold"/>
              </a:rPr>
              <a:t>Understanding Bias</a:t>
            </a:r>
          </a:p>
        </p:txBody>
      </p:sp>
      <p:sp>
        <p:nvSpPr>
          <p:cNvPr name="TextBox 3" id="3"/>
          <p:cNvSpPr txBox="true"/>
          <p:nvPr/>
        </p:nvSpPr>
        <p:spPr>
          <a:xfrm rot="0">
            <a:off x="1028700" y="3596322"/>
            <a:ext cx="15614753" cy="1514475"/>
          </a:xfrm>
          <a:prstGeom prst="rect">
            <a:avLst/>
          </a:prstGeom>
        </p:spPr>
        <p:txBody>
          <a:bodyPr anchor="t" rtlCol="false" tIns="0" lIns="0" bIns="0" rIns="0">
            <a:spAutoFit/>
          </a:bodyPr>
          <a:lstStyle/>
          <a:p>
            <a:pPr algn="l">
              <a:lnSpc>
                <a:spcPts val="4029"/>
              </a:lnSpc>
            </a:pPr>
            <a:r>
              <a:rPr lang="en-US" sz="3099" b="true">
                <a:solidFill>
                  <a:srgbClr val="191919"/>
                </a:solidFill>
                <a:latin typeface="Telegraf Bold"/>
                <a:ea typeface="Telegraf Bold"/>
                <a:cs typeface="Telegraf Bold"/>
                <a:sym typeface="Telegraf Bold"/>
              </a:rPr>
              <a:t>Bias: </a:t>
            </a:r>
            <a:r>
              <a:rPr lang="en-US" sz="3099">
                <a:solidFill>
                  <a:srgbClr val="191919"/>
                </a:solidFill>
                <a:latin typeface="Telegraf"/>
                <a:ea typeface="Telegraf"/>
                <a:cs typeface="Telegraf"/>
                <a:sym typeface="Telegraf"/>
              </a:rPr>
              <a:t>prejudice in favor of or against one thing, person, or group compared with another, usually in a way considered to be unfair. </a:t>
            </a:r>
          </a:p>
          <a:p>
            <a:pPr algn="r" marL="0" indent="0" lvl="0">
              <a:lnSpc>
                <a:spcPts val="3769"/>
              </a:lnSpc>
            </a:pPr>
            <a:r>
              <a:rPr lang="en-US" sz="2899">
                <a:solidFill>
                  <a:srgbClr val="191919"/>
                </a:solidFill>
                <a:latin typeface="Telegraf"/>
                <a:ea typeface="Telegraf"/>
                <a:cs typeface="Telegraf"/>
                <a:sym typeface="Telegraf"/>
              </a:rPr>
              <a:t>Oxford Dictionary</a:t>
            </a:r>
          </a:p>
        </p:txBody>
      </p:sp>
      <p:sp>
        <p:nvSpPr>
          <p:cNvPr name="TextBox 4" id="4"/>
          <p:cNvSpPr txBox="true"/>
          <p:nvPr/>
        </p:nvSpPr>
        <p:spPr>
          <a:xfrm rot="0">
            <a:off x="1028700" y="5076825"/>
            <a:ext cx="15031082" cy="4140835"/>
          </a:xfrm>
          <a:prstGeom prst="rect">
            <a:avLst/>
          </a:prstGeom>
        </p:spPr>
        <p:txBody>
          <a:bodyPr anchor="t" rtlCol="false" tIns="0" lIns="0" bIns="0" rIns="0">
            <a:spAutoFit/>
          </a:bodyPr>
          <a:lstStyle/>
          <a:p>
            <a:pPr algn="l">
              <a:lnSpc>
                <a:spcPts val="4289"/>
              </a:lnSpc>
            </a:pPr>
            <a:r>
              <a:rPr lang="en-US" sz="3299" b="true">
                <a:solidFill>
                  <a:srgbClr val="191919"/>
                </a:solidFill>
                <a:latin typeface="Telegraf Bold"/>
                <a:ea typeface="Telegraf Bold"/>
                <a:cs typeface="Telegraf Bold"/>
                <a:sym typeface="Telegraf Bold"/>
              </a:rPr>
              <a:t>Examples: </a:t>
            </a:r>
          </a:p>
          <a:p>
            <a:pPr algn="l">
              <a:lnSpc>
                <a:spcPts val="4289"/>
              </a:lnSpc>
            </a:pPr>
          </a:p>
          <a:p>
            <a:pPr algn="l" marL="669288" indent="-334644" lvl="1">
              <a:lnSpc>
                <a:spcPts val="4029"/>
              </a:lnSpc>
              <a:buFont typeface="Arial"/>
              <a:buChar char="•"/>
            </a:pPr>
            <a:r>
              <a:rPr lang="en-US" b="true" sz="3099">
                <a:solidFill>
                  <a:srgbClr val="191919"/>
                </a:solidFill>
                <a:latin typeface="Telegraf Bold"/>
                <a:ea typeface="Telegraf Bold"/>
                <a:cs typeface="Telegraf Bold"/>
                <a:sym typeface="Telegraf Bold"/>
              </a:rPr>
              <a:t>Explicit Bias: </a:t>
            </a:r>
            <a:r>
              <a:rPr lang="en-US" sz="3099">
                <a:solidFill>
                  <a:srgbClr val="191919"/>
                </a:solidFill>
                <a:latin typeface="Telegraf"/>
                <a:ea typeface="Telegraf"/>
                <a:cs typeface="Telegraf"/>
                <a:sym typeface="Telegraf"/>
              </a:rPr>
              <a:t>A hiring manager believes that individuals of a certain race and gender are less intelligent or hard-working and, therefore, does not hire them.</a:t>
            </a:r>
          </a:p>
          <a:p>
            <a:pPr algn="l">
              <a:lnSpc>
                <a:spcPts val="4029"/>
              </a:lnSpc>
            </a:pPr>
          </a:p>
          <a:p>
            <a:pPr algn="l" marL="669288" indent="-334644" lvl="1">
              <a:lnSpc>
                <a:spcPts val="4029"/>
              </a:lnSpc>
              <a:buFont typeface="Arial"/>
              <a:buChar char="•"/>
            </a:pPr>
            <a:r>
              <a:rPr lang="en-US" b="true" sz="3099">
                <a:solidFill>
                  <a:srgbClr val="191919"/>
                </a:solidFill>
                <a:latin typeface="Telegraf Bold"/>
                <a:ea typeface="Telegraf Bold"/>
                <a:cs typeface="Telegraf Bold"/>
                <a:sym typeface="Telegraf Bold"/>
              </a:rPr>
              <a:t>Implicit Bias:  </a:t>
            </a:r>
            <a:r>
              <a:rPr lang="en-US" sz="3099">
                <a:solidFill>
                  <a:srgbClr val="191919"/>
                </a:solidFill>
                <a:latin typeface="Telegraf"/>
                <a:ea typeface="Telegraf"/>
                <a:cs typeface="Telegraf"/>
                <a:sym typeface="Telegraf"/>
              </a:rPr>
              <a:t>An individual</a:t>
            </a:r>
            <a:r>
              <a:rPr lang="en-US" b="true" sz="3099">
                <a:solidFill>
                  <a:srgbClr val="191919"/>
                </a:solidFill>
                <a:latin typeface="Telegraf Bold"/>
                <a:ea typeface="Telegraf Bold"/>
                <a:cs typeface="Telegraf Bold"/>
                <a:sym typeface="Telegraf Bold"/>
              </a:rPr>
              <a:t> </a:t>
            </a:r>
            <a:r>
              <a:rPr lang="en-US" sz="3099">
                <a:solidFill>
                  <a:srgbClr val="191919"/>
                </a:solidFill>
                <a:latin typeface="Telegraf"/>
                <a:ea typeface="Telegraf"/>
                <a:cs typeface="Telegraf"/>
                <a:sym typeface="Telegraf"/>
              </a:rPr>
              <a:t>favouring or being more receptive to people with familiar sounding names than those from other cultural groups.</a:t>
            </a:r>
          </a:p>
          <a:p>
            <a:pPr algn="l">
              <a:lnSpc>
                <a:spcPts val="4029"/>
              </a:lnSpc>
            </a:pPr>
          </a:p>
        </p:txBody>
      </p:sp>
    </p:spTree>
  </p:cSld>
  <p:clrMapOvr>
    <a:masterClrMapping/>
  </p:clrMapOvr>
</p:sld>
</file>

<file path=ppt/slides/slide13.xml><?xml version="1.0" encoding="utf-8"?>
<p:sld xmlns:p="http://schemas.openxmlformats.org/presentationml/2006/main" xmlns:a="http://schemas.openxmlformats.org/drawingml/2006/main">
  <p:cSld>
    <p:bg>
      <p:bgPr>
        <a:solidFill>
          <a:srgbClr val="DBEDFF"/>
        </a:solidFill>
      </p:bgPr>
    </p:bg>
    <p:spTree>
      <p:nvGrpSpPr>
        <p:cNvPr id="1" name=""/>
        <p:cNvGrpSpPr/>
        <p:nvPr/>
      </p:nvGrpSpPr>
      <p:grpSpPr>
        <a:xfrm>
          <a:off x="0" y="0"/>
          <a:ext cx="0" cy="0"/>
          <a:chOff x="0" y="0"/>
          <a:chExt cx="0" cy="0"/>
        </a:xfrm>
      </p:grpSpPr>
      <p:sp>
        <p:nvSpPr>
          <p:cNvPr name="TextBox 2" id="2"/>
          <p:cNvSpPr txBox="true"/>
          <p:nvPr/>
        </p:nvSpPr>
        <p:spPr>
          <a:xfrm rot="0">
            <a:off x="1028700" y="962025"/>
            <a:ext cx="16230600" cy="1057275"/>
          </a:xfrm>
          <a:prstGeom prst="rect">
            <a:avLst/>
          </a:prstGeom>
        </p:spPr>
        <p:txBody>
          <a:bodyPr anchor="t" rtlCol="false" tIns="0" lIns="0" bIns="0" rIns="0">
            <a:spAutoFit/>
          </a:bodyPr>
          <a:lstStyle/>
          <a:p>
            <a:pPr algn="l">
              <a:lnSpc>
                <a:spcPts val="7800"/>
              </a:lnSpc>
            </a:pPr>
            <a:r>
              <a:rPr lang="en-US" sz="6500" b="true">
                <a:solidFill>
                  <a:srgbClr val="191919"/>
                </a:solidFill>
                <a:latin typeface="Telegraf Bold"/>
                <a:ea typeface="Telegraf Bold"/>
                <a:cs typeface="Telegraf Bold"/>
                <a:sym typeface="Telegraf Bold"/>
              </a:rPr>
              <a:t>Understanding Power &amp; Privilege:</a:t>
            </a:r>
          </a:p>
        </p:txBody>
      </p:sp>
      <p:sp>
        <p:nvSpPr>
          <p:cNvPr name="TextBox 3" id="3"/>
          <p:cNvSpPr txBox="true"/>
          <p:nvPr/>
        </p:nvSpPr>
        <p:spPr>
          <a:xfrm rot="0">
            <a:off x="1028700" y="2713990"/>
            <a:ext cx="15614753" cy="4314190"/>
          </a:xfrm>
          <a:prstGeom prst="rect">
            <a:avLst/>
          </a:prstGeom>
        </p:spPr>
        <p:txBody>
          <a:bodyPr anchor="t" rtlCol="false" tIns="0" lIns="0" bIns="0" rIns="0">
            <a:spAutoFit/>
          </a:bodyPr>
          <a:lstStyle/>
          <a:p>
            <a:pPr algn="l">
              <a:lnSpc>
                <a:spcPts val="4029"/>
              </a:lnSpc>
            </a:pPr>
            <a:r>
              <a:rPr lang="en-US" sz="3099" b="true">
                <a:solidFill>
                  <a:srgbClr val="191919"/>
                </a:solidFill>
                <a:latin typeface="Telegraf Bold"/>
                <a:ea typeface="Telegraf Bold"/>
                <a:cs typeface="Telegraf Bold"/>
                <a:sym typeface="Telegraf Bold"/>
              </a:rPr>
              <a:t>Social identity</a:t>
            </a:r>
            <a:r>
              <a:rPr lang="en-US" sz="3099">
                <a:solidFill>
                  <a:srgbClr val="191919"/>
                </a:solidFill>
                <a:latin typeface="Telegraf"/>
                <a:ea typeface="Telegraf"/>
                <a:cs typeface="Telegraf"/>
                <a:sym typeface="Telegraf"/>
              </a:rPr>
              <a:t> is an individual's sense of who they are based on which social group(s) they belong to. Social identities allow individuals to have a sense of belonging. These groups can consist of but are not limited to:</a:t>
            </a:r>
          </a:p>
          <a:p>
            <a:pPr algn="l" marL="669289" indent="-334645" lvl="1">
              <a:lnSpc>
                <a:spcPts val="4029"/>
              </a:lnSpc>
              <a:buFont typeface="Arial"/>
              <a:buChar char="•"/>
            </a:pPr>
            <a:r>
              <a:rPr lang="en-US" sz="3099">
                <a:solidFill>
                  <a:srgbClr val="191919"/>
                </a:solidFill>
                <a:latin typeface="Telegraf"/>
                <a:ea typeface="Telegraf"/>
                <a:cs typeface="Telegraf"/>
                <a:sym typeface="Telegraf"/>
              </a:rPr>
              <a:t>Race</a:t>
            </a:r>
          </a:p>
          <a:p>
            <a:pPr algn="l" marL="669289" indent="-334645" lvl="1">
              <a:lnSpc>
                <a:spcPts val="4029"/>
              </a:lnSpc>
              <a:buFont typeface="Arial"/>
              <a:buChar char="•"/>
            </a:pPr>
            <a:r>
              <a:rPr lang="en-US" sz="3099">
                <a:solidFill>
                  <a:srgbClr val="191919"/>
                </a:solidFill>
                <a:latin typeface="Telegraf"/>
                <a:ea typeface="Telegraf"/>
                <a:cs typeface="Telegraf"/>
                <a:sym typeface="Telegraf"/>
              </a:rPr>
              <a:t>Gender</a:t>
            </a:r>
          </a:p>
          <a:p>
            <a:pPr algn="l" marL="669289" indent="-334645" lvl="1">
              <a:lnSpc>
                <a:spcPts val="4029"/>
              </a:lnSpc>
              <a:buFont typeface="Arial"/>
              <a:buChar char="•"/>
            </a:pPr>
            <a:r>
              <a:rPr lang="en-US" sz="3099">
                <a:solidFill>
                  <a:srgbClr val="191919"/>
                </a:solidFill>
                <a:latin typeface="Telegraf"/>
                <a:ea typeface="Telegraf"/>
                <a:cs typeface="Telegraf"/>
                <a:sym typeface="Telegraf"/>
              </a:rPr>
              <a:t>Religion</a:t>
            </a:r>
          </a:p>
          <a:p>
            <a:pPr algn="l" marL="669289" indent="-334645" lvl="1">
              <a:lnSpc>
                <a:spcPts val="4029"/>
              </a:lnSpc>
              <a:buFont typeface="Arial"/>
              <a:buChar char="•"/>
            </a:pPr>
            <a:r>
              <a:rPr lang="en-US" sz="3099">
                <a:solidFill>
                  <a:srgbClr val="191919"/>
                </a:solidFill>
                <a:latin typeface="Telegraf"/>
                <a:ea typeface="Telegraf"/>
                <a:cs typeface="Telegraf"/>
                <a:sym typeface="Telegraf"/>
              </a:rPr>
              <a:t>Social class</a:t>
            </a:r>
          </a:p>
          <a:p>
            <a:pPr algn="l" marL="669289" indent="-334645" lvl="1">
              <a:lnSpc>
                <a:spcPts val="4029"/>
              </a:lnSpc>
              <a:buFont typeface="Arial"/>
              <a:buChar char="•"/>
            </a:pPr>
            <a:r>
              <a:rPr lang="en-US" sz="3099">
                <a:solidFill>
                  <a:srgbClr val="191919"/>
                </a:solidFill>
                <a:latin typeface="Telegraf"/>
                <a:ea typeface="Telegraf"/>
                <a:cs typeface="Telegraf"/>
                <a:sym typeface="Telegraf"/>
              </a:rPr>
              <a:t>Memberships in different organizations/clubs and many more...</a:t>
            </a:r>
          </a:p>
          <a:p>
            <a:pPr algn="l" marL="0" indent="0" lvl="0">
              <a:lnSpc>
                <a:spcPts val="1949"/>
              </a:lnSpc>
            </a:pPr>
            <a:r>
              <a:rPr lang="en-US" sz="1499">
                <a:solidFill>
                  <a:srgbClr val="191919"/>
                </a:solidFill>
                <a:latin typeface="Telegraf"/>
                <a:ea typeface="Telegraf"/>
                <a:cs typeface="Telegraf"/>
                <a:sym typeface="Telegraf"/>
              </a:rPr>
              <a:t>(Introduction to power, Privilege, and Social Justice 2020)</a:t>
            </a:r>
          </a:p>
        </p:txBody>
      </p:sp>
      <p:sp>
        <p:nvSpPr>
          <p:cNvPr name="TextBox 4" id="4"/>
          <p:cNvSpPr txBox="true"/>
          <p:nvPr/>
        </p:nvSpPr>
        <p:spPr>
          <a:xfrm rot="0">
            <a:off x="1028700" y="7439025"/>
            <a:ext cx="15614753" cy="2046605"/>
          </a:xfrm>
          <a:prstGeom prst="rect">
            <a:avLst/>
          </a:prstGeom>
        </p:spPr>
        <p:txBody>
          <a:bodyPr anchor="t" rtlCol="false" tIns="0" lIns="0" bIns="0" rIns="0">
            <a:spAutoFit/>
          </a:bodyPr>
          <a:lstStyle/>
          <a:p>
            <a:pPr algn="just">
              <a:lnSpc>
                <a:spcPts val="4029"/>
              </a:lnSpc>
            </a:pPr>
            <a:r>
              <a:rPr lang="en-US" sz="3099" b="true">
                <a:solidFill>
                  <a:srgbClr val="191919"/>
                </a:solidFill>
                <a:latin typeface="Telegraf Bold"/>
                <a:ea typeface="Telegraf Bold"/>
                <a:cs typeface="Telegraf Bold"/>
                <a:sym typeface="Telegraf Bold"/>
              </a:rPr>
              <a:t>Intersectionality: </a:t>
            </a:r>
            <a:r>
              <a:rPr lang="en-US" sz="3099">
                <a:solidFill>
                  <a:srgbClr val="191919"/>
                </a:solidFill>
                <a:latin typeface="Telegraf"/>
                <a:ea typeface="Telegraf"/>
                <a:cs typeface="Telegraf"/>
                <a:sym typeface="Telegraf"/>
              </a:rPr>
              <a:t>the  interconnected </a:t>
            </a:r>
            <a:r>
              <a:rPr lang="en-US" sz="3099">
                <a:solidFill>
                  <a:srgbClr val="191919"/>
                </a:solidFill>
                <a:latin typeface="Telegraf"/>
                <a:ea typeface="Telegraf"/>
                <a:cs typeface="Telegraf"/>
                <a:sym typeface="Telegraf"/>
              </a:rPr>
              <a:t>nature of social  categorizations such as race, class, and gender as they apply to a given individual or group, regarded as creating overlapping and  interdependent systems of discrimination or disadvantage.</a:t>
            </a:r>
          </a:p>
          <a:p>
            <a:pPr algn="r">
              <a:lnSpc>
                <a:spcPts val="4029"/>
              </a:lnSpc>
            </a:pPr>
            <a:r>
              <a:rPr lang="en-US" sz="3099">
                <a:solidFill>
                  <a:srgbClr val="191919"/>
                </a:solidFill>
                <a:latin typeface="Telegraf"/>
                <a:ea typeface="Telegraf"/>
                <a:cs typeface="Telegraf"/>
                <a:sym typeface="Telegraf"/>
              </a:rPr>
              <a:t>Oxford Dictionary</a:t>
            </a:r>
          </a:p>
        </p:txBody>
      </p:sp>
    </p:spTree>
  </p:cSld>
  <p:clrMapOvr>
    <a:masterClrMapping/>
  </p:clrMapOvr>
</p:sld>
</file>

<file path=ppt/slides/slide14.xml><?xml version="1.0" encoding="utf-8"?>
<p:sld xmlns:p="http://schemas.openxmlformats.org/presentationml/2006/main" xmlns:a="http://schemas.openxmlformats.org/drawingml/2006/main">
  <p:cSld>
    <p:bg>
      <p:bgPr>
        <a:solidFill>
          <a:srgbClr val="DBEDFF"/>
        </a:solidFill>
      </p:bgPr>
    </p:bg>
    <p:spTree>
      <p:nvGrpSpPr>
        <p:cNvPr id="1" name=""/>
        <p:cNvGrpSpPr/>
        <p:nvPr/>
      </p:nvGrpSpPr>
      <p:grpSpPr>
        <a:xfrm>
          <a:off x="0" y="0"/>
          <a:ext cx="0" cy="0"/>
          <a:chOff x="0" y="0"/>
          <a:chExt cx="0" cy="0"/>
        </a:xfrm>
      </p:grpSpPr>
      <p:sp>
        <p:nvSpPr>
          <p:cNvPr name="TextBox 2" id="2"/>
          <p:cNvSpPr txBox="true"/>
          <p:nvPr/>
        </p:nvSpPr>
        <p:spPr>
          <a:xfrm rot="0">
            <a:off x="1028700" y="962025"/>
            <a:ext cx="16230600" cy="1057275"/>
          </a:xfrm>
          <a:prstGeom prst="rect">
            <a:avLst/>
          </a:prstGeom>
        </p:spPr>
        <p:txBody>
          <a:bodyPr anchor="t" rtlCol="false" tIns="0" lIns="0" bIns="0" rIns="0">
            <a:spAutoFit/>
          </a:bodyPr>
          <a:lstStyle/>
          <a:p>
            <a:pPr algn="l">
              <a:lnSpc>
                <a:spcPts val="7800"/>
              </a:lnSpc>
            </a:pPr>
            <a:r>
              <a:rPr lang="en-US" sz="6500" b="true">
                <a:solidFill>
                  <a:srgbClr val="191919"/>
                </a:solidFill>
                <a:latin typeface="Telegraf Bold"/>
                <a:ea typeface="Telegraf Bold"/>
                <a:cs typeface="Telegraf Bold"/>
                <a:sym typeface="Telegraf Bold"/>
              </a:rPr>
              <a:t>Understanding Power &amp; Privilege:</a:t>
            </a:r>
          </a:p>
        </p:txBody>
      </p:sp>
      <p:sp>
        <p:nvSpPr>
          <p:cNvPr name="TextBox 3" id="3"/>
          <p:cNvSpPr txBox="true"/>
          <p:nvPr/>
        </p:nvSpPr>
        <p:spPr>
          <a:xfrm rot="0">
            <a:off x="1028700" y="6010910"/>
            <a:ext cx="15614753" cy="972820"/>
          </a:xfrm>
          <a:prstGeom prst="rect">
            <a:avLst/>
          </a:prstGeom>
        </p:spPr>
        <p:txBody>
          <a:bodyPr anchor="t" rtlCol="false" tIns="0" lIns="0" bIns="0" rIns="0">
            <a:spAutoFit/>
          </a:bodyPr>
          <a:lstStyle/>
          <a:p>
            <a:pPr algn="just" marL="0" indent="0" lvl="0">
              <a:lnSpc>
                <a:spcPts val="3769"/>
              </a:lnSpc>
            </a:pPr>
            <a:r>
              <a:rPr lang="en-US" sz="2899">
                <a:solidFill>
                  <a:srgbClr val="191919"/>
                </a:solidFill>
                <a:latin typeface="Telegraf"/>
                <a:ea typeface="Telegraf"/>
                <a:cs typeface="Telegraf"/>
                <a:sym typeface="Telegraf"/>
              </a:rPr>
              <a:t>As student leaders you have influence, you are community builders, and you are trusted by our residents. What you say and do set the tone and the expectations for your community.  </a:t>
            </a:r>
          </a:p>
        </p:txBody>
      </p:sp>
      <p:sp>
        <p:nvSpPr>
          <p:cNvPr name="TextBox 4" id="4"/>
          <p:cNvSpPr txBox="true"/>
          <p:nvPr/>
        </p:nvSpPr>
        <p:spPr>
          <a:xfrm rot="0">
            <a:off x="1028700" y="5067300"/>
            <a:ext cx="15614753" cy="638810"/>
          </a:xfrm>
          <a:prstGeom prst="rect">
            <a:avLst/>
          </a:prstGeom>
        </p:spPr>
        <p:txBody>
          <a:bodyPr anchor="t" rtlCol="false" tIns="0" lIns="0" bIns="0" rIns="0">
            <a:spAutoFit/>
          </a:bodyPr>
          <a:lstStyle/>
          <a:p>
            <a:pPr algn="just" marL="0" indent="0" lvl="0">
              <a:lnSpc>
                <a:spcPts val="4809"/>
              </a:lnSpc>
            </a:pPr>
            <a:r>
              <a:rPr lang="en-US" b="true" sz="3699">
                <a:solidFill>
                  <a:srgbClr val="191919"/>
                </a:solidFill>
                <a:latin typeface="Telegraf Bold"/>
                <a:ea typeface="Telegraf Bold"/>
                <a:cs typeface="Telegraf Bold"/>
                <a:sym typeface="Telegraf Bold"/>
              </a:rPr>
              <a:t>Why does this matter anyway?</a:t>
            </a:r>
          </a:p>
        </p:txBody>
      </p:sp>
      <p:sp>
        <p:nvSpPr>
          <p:cNvPr name="TextBox 5" id="5"/>
          <p:cNvSpPr txBox="true"/>
          <p:nvPr/>
        </p:nvSpPr>
        <p:spPr>
          <a:xfrm rot="0">
            <a:off x="1181100" y="2854981"/>
            <a:ext cx="15614753" cy="1925320"/>
          </a:xfrm>
          <a:prstGeom prst="rect">
            <a:avLst/>
          </a:prstGeom>
        </p:spPr>
        <p:txBody>
          <a:bodyPr anchor="t" rtlCol="false" tIns="0" lIns="0" bIns="0" rIns="0">
            <a:spAutoFit/>
          </a:bodyPr>
          <a:lstStyle/>
          <a:p>
            <a:pPr algn="just">
              <a:lnSpc>
                <a:spcPts val="3769"/>
              </a:lnSpc>
            </a:pPr>
            <a:r>
              <a:rPr lang="en-US" sz="2899" b="true">
                <a:solidFill>
                  <a:srgbClr val="191919"/>
                </a:solidFill>
                <a:latin typeface="Telegraf Bold"/>
                <a:ea typeface="Telegraf Bold"/>
                <a:cs typeface="Telegraf Bold"/>
                <a:sym typeface="Telegraf Bold"/>
              </a:rPr>
              <a:t>Power </a:t>
            </a:r>
            <a:r>
              <a:rPr lang="en-US" sz="2899">
                <a:solidFill>
                  <a:srgbClr val="191919"/>
                </a:solidFill>
                <a:latin typeface="Telegraf"/>
                <a:ea typeface="Telegraf"/>
                <a:cs typeface="Telegraf"/>
                <a:sym typeface="Telegraf"/>
              </a:rPr>
              <a:t>is the ability to influence and make decisions that impact others.</a:t>
            </a:r>
          </a:p>
          <a:p>
            <a:pPr algn="just">
              <a:lnSpc>
                <a:spcPts val="3769"/>
              </a:lnSpc>
            </a:pPr>
          </a:p>
          <a:p>
            <a:pPr algn="l" marL="0" indent="0" lvl="0">
              <a:lnSpc>
                <a:spcPts val="3769"/>
              </a:lnSpc>
            </a:pPr>
            <a:r>
              <a:rPr lang="en-US" b="true" sz="2899">
                <a:solidFill>
                  <a:srgbClr val="191919"/>
                </a:solidFill>
                <a:latin typeface="Telegraf Bold"/>
                <a:ea typeface="Telegraf Bold"/>
                <a:cs typeface="Telegraf Bold"/>
                <a:sym typeface="Telegraf Bold"/>
              </a:rPr>
              <a:t>Privilege </a:t>
            </a:r>
            <a:r>
              <a:rPr lang="en-US" sz="2899">
                <a:solidFill>
                  <a:srgbClr val="191919"/>
                </a:solidFill>
                <a:latin typeface="Telegraf"/>
                <a:ea typeface="Telegraf"/>
                <a:cs typeface="Telegraf"/>
                <a:sym typeface="Telegraf"/>
              </a:rPr>
              <a:t>is advantages and benefits that individuals receive because of social groups they are perceived to be a part of.</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6F6F6"/>
        </a:solidFill>
      </p:bgPr>
    </p:bg>
    <p:spTree>
      <p:nvGrpSpPr>
        <p:cNvPr id="1" name=""/>
        <p:cNvGrpSpPr/>
        <p:nvPr/>
      </p:nvGrpSpPr>
      <p:grpSpPr>
        <a:xfrm>
          <a:off x="0" y="0"/>
          <a:ext cx="0" cy="0"/>
          <a:chOff x="0" y="0"/>
          <a:chExt cx="0" cy="0"/>
        </a:xfrm>
      </p:grpSpPr>
      <p:sp>
        <p:nvSpPr>
          <p:cNvPr name="Freeform 2" id="2"/>
          <p:cNvSpPr/>
          <p:nvPr/>
        </p:nvSpPr>
        <p:spPr>
          <a:xfrm flipH="false" flipV="false" rot="0">
            <a:off x="-2693683" y="3025279"/>
            <a:ext cx="6275070" cy="8229600"/>
          </a:xfrm>
          <a:custGeom>
            <a:avLst/>
            <a:gdLst/>
            <a:ahLst/>
            <a:cxnLst/>
            <a:rect r="r" b="b" t="t" l="l"/>
            <a:pathLst>
              <a:path h="8229600" w="6275070">
                <a:moveTo>
                  <a:pt x="0" y="0"/>
                </a:moveTo>
                <a:lnTo>
                  <a:pt x="6275070" y="0"/>
                </a:lnTo>
                <a:lnTo>
                  <a:pt x="6275070" y="8229600"/>
                </a:lnTo>
                <a:lnTo>
                  <a:pt x="0" y="8229600"/>
                </a:lnTo>
                <a:lnTo>
                  <a:pt x="0" y="0"/>
                </a:lnTo>
                <a:close/>
              </a:path>
            </a:pathLst>
          </a:custGeom>
          <a:blipFill>
            <a:blip r:embed="rId2"/>
            <a:stretch>
              <a:fillRect l="0" t="0" r="0" b="0"/>
            </a:stretch>
          </a:blipFill>
        </p:spPr>
      </p:sp>
      <p:sp>
        <p:nvSpPr>
          <p:cNvPr name="Freeform 3" id="3"/>
          <p:cNvSpPr/>
          <p:nvPr/>
        </p:nvSpPr>
        <p:spPr>
          <a:xfrm flipH="false" flipV="false" rot="0">
            <a:off x="11438044" y="1589909"/>
            <a:ext cx="3721226" cy="3730552"/>
          </a:xfrm>
          <a:custGeom>
            <a:avLst/>
            <a:gdLst/>
            <a:ahLst/>
            <a:cxnLst/>
            <a:rect r="r" b="b" t="t" l="l"/>
            <a:pathLst>
              <a:path h="3730552" w="3721226">
                <a:moveTo>
                  <a:pt x="0" y="0"/>
                </a:moveTo>
                <a:lnTo>
                  <a:pt x="3721225" y="0"/>
                </a:lnTo>
                <a:lnTo>
                  <a:pt x="3721225" y="3730552"/>
                </a:lnTo>
                <a:lnTo>
                  <a:pt x="0" y="3730552"/>
                </a:lnTo>
                <a:lnTo>
                  <a:pt x="0" y="0"/>
                </a:lnTo>
                <a:close/>
              </a:path>
            </a:pathLst>
          </a:custGeom>
          <a:blipFill>
            <a:blip r:embed="rId3"/>
            <a:stretch>
              <a:fillRect l="0" t="0" r="0" b="0"/>
            </a:stretch>
          </a:blipFill>
        </p:spPr>
      </p:sp>
      <p:grpSp>
        <p:nvGrpSpPr>
          <p:cNvPr name="Group 4" id="4"/>
          <p:cNvGrpSpPr/>
          <p:nvPr/>
        </p:nvGrpSpPr>
        <p:grpSpPr>
          <a:xfrm rot="0">
            <a:off x="443852" y="3918583"/>
            <a:ext cx="17178980" cy="3284680"/>
            <a:chOff x="0" y="0"/>
            <a:chExt cx="22905307" cy="4379573"/>
          </a:xfrm>
        </p:grpSpPr>
        <p:sp>
          <p:nvSpPr>
            <p:cNvPr name="TextBox 5" id="5"/>
            <p:cNvSpPr txBox="true"/>
            <p:nvPr/>
          </p:nvSpPr>
          <p:spPr>
            <a:xfrm rot="0">
              <a:off x="0" y="-19050"/>
              <a:ext cx="22905307" cy="3285495"/>
            </a:xfrm>
            <a:prstGeom prst="rect">
              <a:avLst/>
            </a:prstGeom>
          </p:spPr>
          <p:txBody>
            <a:bodyPr anchor="t" rtlCol="false" tIns="0" lIns="0" bIns="0" rIns="0">
              <a:spAutoFit/>
            </a:bodyPr>
            <a:lstStyle/>
            <a:p>
              <a:pPr algn="ctr">
                <a:lnSpc>
                  <a:spcPts val="9240"/>
                </a:lnSpc>
              </a:pPr>
              <a:r>
                <a:rPr lang="en-US" sz="8400" b="true">
                  <a:solidFill>
                    <a:srgbClr val="191919"/>
                  </a:solidFill>
                  <a:latin typeface="Telegraf Ultra-Bold"/>
                  <a:ea typeface="Telegraf Ultra-Bold"/>
                  <a:cs typeface="Telegraf Ultra-Bold"/>
                  <a:sym typeface="Telegraf Ultra-Bold"/>
                </a:rPr>
                <a:t>Understanding  Microaggresions</a:t>
              </a:r>
            </a:p>
          </p:txBody>
        </p:sp>
        <p:sp>
          <p:nvSpPr>
            <p:cNvPr name="TextBox 6" id="6"/>
            <p:cNvSpPr txBox="true"/>
            <p:nvPr/>
          </p:nvSpPr>
          <p:spPr>
            <a:xfrm rot="0">
              <a:off x="3709025" y="3692292"/>
              <a:ext cx="15487257" cy="687282"/>
            </a:xfrm>
            <a:prstGeom prst="rect">
              <a:avLst/>
            </a:prstGeom>
          </p:spPr>
          <p:txBody>
            <a:bodyPr anchor="t" rtlCol="false" tIns="0" lIns="0" bIns="0" rIns="0">
              <a:spAutoFit/>
            </a:bodyPr>
            <a:lstStyle/>
            <a:p>
              <a:pPr algn="ctr" marL="0" indent="0" lvl="0">
                <a:lnSpc>
                  <a:spcPts val="4029"/>
                </a:lnSpc>
              </a:pPr>
            </a:p>
          </p:txBody>
        </p:sp>
      </p:grpSp>
    </p:spTree>
  </p:cSld>
  <p:clrMapOvr>
    <a:masterClrMapping/>
  </p:clrMapOvr>
</p:sld>
</file>

<file path=ppt/slides/slide16.xml><?xml version="1.0" encoding="utf-8"?>
<p:sld xmlns:p="http://schemas.openxmlformats.org/presentationml/2006/main" xmlns:a="http://schemas.openxmlformats.org/drawingml/2006/main">
  <p:cSld>
    <p:bg>
      <p:bgPr>
        <a:solidFill>
          <a:srgbClr val="DBEDFF"/>
        </a:solidFill>
      </p:bgPr>
    </p:bg>
    <p:spTree>
      <p:nvGrpSpPr>
        <p:cNvPr id="1" name=""/>
        <p:cNvGrpSpPr/>
        <p:nvPr/>
      </p:nvGrpSpPr>
      <p:grpSpPr>
        <a:xfrm>
          <a:off x="0" y="0"/>
          <a:ext cx="0" cy="0"/>
          <a:chOff x="0" y="0"/>
          <a:chExt cx="0" cy="0"/>
        </a:xfrm>
      </p:grpSpPr>
      <p:sp>
        <p:nvSpPr>
          <p:cNvPr name="TextBox 2" id="2"/>
          <p:cNvSpPr txBox="true"/>
          <p:nvPr/>
        </p:nvSpPr>
        <p:spPr>
          <a:xfrm rot="0">
            <a:off x="1028700" y="962025"/>
            <a:ext cx="16230600" cy="1057275"/>
          </a:xfrm>
          <a:prstGeom prst="rect">
            <a:avLst/>
          </a:prstGeom>
        </p:spPr>
        <p:txBody>
          <a:bodyPr anchor="t" rtlCol="false" tIns="0" lIns="0" bIns="0" rIns="0">
            <a:spAutoFit/>
          </a:bodyPr>
          <a:lstStyle/>
          <a:p>
            <a:pPr algn="l">
              <a:lnSpc>
                <a:spcPts val="7800"/>
              </a:lnSpc>
            </a:pPr>
            <a:r>
              <a:rPr lang="en-US" sz="6500" b="true">
                <a:solidFill>
                  <a:srgbClr val="191919"/>
                </a:solidFill>
                <a:latin typeface="Telegraf Bold"/>
                <a:ea typeface="Telegraf Bold"/>
                <a:cs typeface="Telegraf Bold"/>
                <a:sym typeface="Telegraf Bold"/>
              </a:rPr>
              <a:t>Microaggressions</a:t>
            </a:r>
          </a:p>
        </p:txBody>
      </p:sp>
      <p:sp>
        <p:nvSpPr>
          <p:cNvPr name="TextBox 3" id="3"/>
          <p:cNvSpPr txBox="true"/>
          <p:nvPr/>
        </p:nvSpPr>
        <p:spPr>
          <a:xfrm rot="0">
            <a:off x="1028700" y="4501514"/>
            <a:ext cx="15614753" cy="4756786"/>
          </a:xfrm>
          <a:prstGeom prst="rect">
            <a:avLst/>
          </a:prstGeom>
        </p:spPr>
        <p:txBody>
          <a:bodyPr anchor="t" rtlCol="false" tIns="0" lIns="0" bIns="0" rIns="0">
            <a:spAutoFit/>
          </a:bodyPr>
          <a:lstStyle/>
          <a:p>
            <a:pPr algn="just">
              <a:lnSpc>
                <a:spcPts val="5549"/>
              </a:lnSpc>
            </a:pPr>
            <a:r>
              <a:rPr lang="en-US" sz="3699" b="true">
                <a:solidFill>
                  <a:srgbClr val="191919"/>
                </a:solidFill>
                <a:latin typeface="Telegraf Bold"/>
                <a:ea typeface="Telegraf Bold"/>
                <a:cs typeface="Telegraf Bold"/>
                <a:sym typeface="Telegraf Bold"/>
              </a:rPr>
              <a:t>Examples: </a:t>
            </a:r>
          </a:p>
          <a:p>
            <a:pPr algn="just" marL="777235" indent="-388618" lvl="1">
              <a:lnSpc>
                <a:spcPts val="5399"/>
              </a:lnSpc>
              <a:buFont typeface="Arial"/>
              <a:buChar char="•"/>
            </a:pPr>
            <a:r>
              <a:rPr lang="en-US" sz="3599">
                <a:solidFill>
                  <a:srgbClr val="191919"/>
                </a:solidFill>
                <a:latin typeface="Telegraf"/>
                <a:ea typeface="Telegraf"/>
                <a:cs typeface="Telegraf"/>
                <a:sym typeface="Telegraf"/>
              </a:rPr>
              <a:t>Where are you really from?</a:t>
            </a:r>
          </a:p>
          <a:p>
            <a:pPr algn="just" marL="777235" indent="-388618" lvl="1">
              <a:lnSpc>
                <a:spcPts val="5399"/>
              </a:lnSpc>
              <a:buFont typeface="Arial"/>
              <a:buChar char="•"/>
            </a:pPr>
            <a:r>
              <a:rPr lang="en-US" sz="3599">
                <a:solidFill>
                  <a:srgbClr val="191919"/>
                </a:solidFill>
                <a:latin typeface="Telegraf"/>
                <a:ea typeface="Telegraf"/>
                <a:cs typeface="Telegraf"/>
                <a:sym typeface="Telegraf"/>
              </a:rPr>
              <a:t>I don’t see colour, we’re all the same.</a:t>
            </a:r>
          </a:p>
          <a:p>
            <a:pPr algn="just" marL="777235" indent="-388618" lvl="1">
              <a:lnSpc>
                <a:spcPts val="5399"/>
              </a:lnSpc>
              <a:buFont typeface="Arial"/>
              <a:buChar char="•"/>
            </a:pPr>
            <a:r>
              <a:rPr lang="en-US" sz="3599">
                <a:solidFill>
                  <a:srgbClr val="191919"/>
                </a:solidFill>
                <a:latin typeface="Telegraf"/>
                <a:ea typeface="Telegraf"/>
                <a:cs typeface="Telegraf"/>
                <a:sym typeface="Telegraf"/>
              </a:rPr>
              <a:t>Oh, you’re an international student, your family must be loaded.</a:t>
            </a:r>
          </a:p>
          <a:p>
            <a:pPr algn="just" marL="777235" indent="-388618" lvl="1">
              <a:lnSpc>
                <a:spcPts val="5399"/>
              </a:lnSpc>
              <a:buFont typeface="Arial"/>
              <a:buChar char="•"/>
            </a:pPr>
            <a:r>
              <a:rPr lang="en-US" sz="3599">
                <a:solidFill>
                  <a:srgbClr val="191919"/>
                </a:solidFill>
                <a:latin typeface="Telegraf"/>
                <a:ea typeface="Telegraf"/>
                <a:cs typeface="Telegraf"/>
                <a:sym typeface="Telegraf"/>
              </a:rPr>
              <a:t>I don’t believe in social welfare programs, if everyone just worked hard enough, they’d be better off in life.</a:t>
            </a:r>
          </a:p>
          <a:p>
            <a:pPr algn="just" marL="777235" indent="-388618" lvl="1">
              <a:lnSpc>
                <a:spcPts val="5399"/>
              </a:lnSpc>
              <a:buFont typeface="Arial"/>
              <a:buChar char="•"/>
            </a:pPr>
            <a:r>
              <a:rPr lang="en-US" sz="3599">
                <a:solidFill>
                  <a:srgbClr val="191919"/>
                </a:solidFill>
                <a:latin typeface="Telegraf"/>
                <a:ea typeface="Telegraf"/>
                <a:cs typeface="Telegraf"/>
                <a:sym typeface="Telegraf"/>
              </a:rPr>
              <a:t>I can’t be homophobic! I have so many queer friends.</a:t>
            </a:r>
          </a:p>
        </p:txBody>
      </p:sp>
      <p:sp>
        <p:nvSpPr>
          <p:cNvPr name="TextBox 4" id="4"/>
          <p:cNvSpPr txBox="true"/>
          <p:nvPr/>
        </p:nvSpPr>
        <p:spPr>
          <a:xfrm rot="0">
            <a:off x="1028700" y="2590165"/>
            <a:ext cx="15614753" cy="1925320"/>
          </a:xfrm>
          <a:prstGeom prst="rect">
            <a:avLst/>
          </a:prstGeom>
        </p:spPr>
        <p:txBody>
          <a:bodyPr anchor="t" rtlCol="false" tIns="0" lIns="0" bIns="0" rIns="0">
            <a:spAutoFit/>
          </a:bodyPr>
          <a:lstStyle/>
          <a:p>
            <a:pPr algn="l">
              <a:lnSpc>
                <a:spcPts val="3769"/>
              </a:lnSpc>
            </a:pPr>
            <a:r>
              <a:rPr lang="en-US" sz="2899" b="true">
                <a:solidFill>
                  <a:srgbClr val="191919"/>
                </a:solidFill>
                <a:latin typeface="Telegraf Bold"/>
                <a:ea typeface="Telegraf Bold"/>
                <a:cs typeface="Telegraf Bold"/>
                <a:sym typeface="Telegraf Bold"/>
              </a:rPr>
              <a:t>Microaggression: </a:t>
            </a:r>
            <a:r>
              <a:rPr lang="en-US" sz="2899">
                <a:solidFill>
                  <a:srgbClr val="191919"/>
                </a:solidFill>
                <a:latin typeface="Telegraf"/>
                <a:ea typeface="Telegraf"/>
                <a:cs typeface="Telegraf"/>
                <a:sym typeface="Telegraf"/>
              </a:rPr>
              <a:t>a statement, action, or incident regarded as an instance of indirect, subtle, or  unintentional discrimination against members of a  marginalized group. </a:t>
            </a:r>
          </a:p>
          <a:p>
            <a:pPr algn="l">
              <a:lnSpc>
                <a:spcPts val="3769"/>
              </a:lnSpc>
            </a:pPr>
          </a:p>
          <a:p>
            <a:pPr algn="r" marL="0" indent="0" lvl="0">
              <a:lnSpc>
                <a:spcPts val="3769"/>
              </a:lnSpc>
            </a:pPr>
            <a:r>
              <a:rPr lang="en-US" sz="2899">
                <a:solidFill>
                  <a:srgbClr val="191919"/>
                </a:solidFill>
                <a:latin typeface="Telegraf"/>
                <a:ea typeface="Telegraf"/>
                <a:cs typeface="Telegraf"/>
                <a:sym typeface="Telegraf"/>
              </a:rPr>
              <a:t>Oxford Dictionary</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6F6F6"/>
        </a:solidFill>
      </p:bgPr>
    </p:bg>
    <p:spTree>
      <p:nvGrpSpPr>
        <p:cNvPr id="1" name=""/>
        <p:cNvGrpSpPr/>
        <p:nvPr/>
      </p:nvGrpSpPr>
      <p:grpSpPr>
        <a:xfrm>
          <a:off x="0" y="0"/>
          <a:ext cx="0" cy="0"/>
          <a:chOff x="0" y="0"/>
          <a:chExt cx="0" cy="0"/>
        </a:xfrm>
      </p:grpSpPr>
      <p:sp>
        <p:nvSpPr>
          <p:cNvPr name="Freeform 2" id="2"/>
          <p:cNvSpPr/>
          <p:nvPr/>
        </p:nvSpPr>
        <p:spPr>
          <a:xfrm flipH="false" flipV="false" rot="0">
            <a:off x="-2693683" y="3025279"/>
            <a:ext cx="6275070" cy="8229600"/>
          </a:xfrm>
          <a:custGeom>
            <a:avLst/>
            <a:gdLst/>
            <a:ahLst/>
            <a:cxnLst/>
            <a:rect r="r" b="b" t="t" l="l"/>
            <a:pathLst>
              <a:path h="8229600" w="6275070">
                <a:moveTo>
                  <a:pt x="0" y="0"/>
                </a:moveTo>
                <a:lnTo>
                  <a:pt x="6275070" y="0"/>
                </a:lnTo>
                <a:lnTo>
                  <a:pt x="6275070" y="8229600"/>
                </a:lnTo>
                <a:lnTo>
                  <a:pt x="0" y="8229600"/>
                </a:lnTo>
                <a:lnTo>
                  <a:pt x="0" y="0"/>
                </a:lnTo>
                <a:close/>
              </a:path>
            </a:pathLst>
          </a:custGeom>
          <a:blipFill>
            <a:blip r:embed="rId3"/>
            <a:stretch>
              <a:fillRect l="0" t="0" r="0" b="0"/>
            </a:stretch>
          </a:blipFill>
        </p:spPr>
      </p:sp>
      <p:sp>
        <p:nvSpPr>
          <p:cNvPr name="Freeform 3" id="3"/>
          <p:cNvSpPr/>
          <p:nvPr/>
        </p:nvSpPr>
        <p:spPr>
          <a:xfrm flipH="false" flipV="false" rot="0">
            <a:off x="11438044" y="1589909"/>
            <a:ext cx="3721226" cy="3730552"/>
          </a:xfrm>
          <a:custGeom>
            <a:avLst/>
            <a:gdLst/>
            <a:ahLst/>
            <a:cxnLst/>
            <a:rect r="r" b="b" t="t" l="l"/>
            <a:pathLst>
              <a:path h="3730552" w="3721226">
                <a:moveTo>
                  <a:pt x="0" y="0"/>
                </a:moveTo>
                <a:lnTo>
                  <a:pt x="3721225" y="0"/>
                </a:lnTo>
                <a:lnTo>
                  <a:pt x="3721225" y="3730552"/>
                </a:lnTo>
                <a:lnTo>
                  <a:pt x="0" y="3730552"/>
                </a:lnTo>
                <a:lnTo>
                  <a:pt x="0" y="0"/>
                </a:lnTo>
                <a:close/>
              </a:path>
            </a:pathLst>
          </a:custGeom>
          <a:blipFill>
            <a:blip r:embed="rId4"/>
            <a:stretch>
              <a:fillRect l="0" t="0" r="0" b="0"/>
            </a:stretch>
          </a:blipFill>
        </p:spPr>
      </p:sp>
      <p:grpSp>
        <p:nvGrpSpPr>
          <p:cNvPr name="Group 4" id="4"/>
          <p:cNvGrpSpPr/>
          <p:nvPr/>
        </p:nvGrpSpPr>
        <p:grpSpPr>
          <a:xfrm rot="0">
            <a:off x="3581387" y="3749040"/>
            <a:ext cx="11125227" cy="3623766"/>
            <a:chOff x="0" y="0"/>
            <a:chExt cx="14833636" cy="4831688"/>
          </a:xfrm>
        </p:grpSpPr>
        <p:sp>
          <p:nvSpPr>
            <p:cNvPr name="TextBox 5" id="5"/>
            <p:cNvSpPr txBox="true"/>
            <p:nvPr/>
          </p:nvSpPr>
          <p:spPr>
            <a:xfrm rot="0">
              <a:off x="0" y="-9525"/>
              <a:ext cx="14833636" cy="3728085"/>
            </a:xfrm>
            <a:prstGeom prst="rect">
              <a:avLst/>
            </a:prstGeom>
          </p:spPr>
          <p:txBody>
            <a:bodyPr anchor="t" rtlCol="false" tIns="0" lIns="0" bIns="0" rIns="0">
              <a:spAutoFit/>
            </a:bodyPr>
            <a:lstStyle/>
            <a:p>
              <a:pPr algn="ctr">
                <a:lnSpc>
                  <a:spcPts val="10559"/>
                </a:lnSpc>
              </a:pPr>
              <a:r>
                <a:rPr lang="en-US" sz="9599" b="true">
                  <a:solidFill>
                    <a:srgbClr val="191919"/>
                  </a:solidFill>
                  <a:latin typeface="Telegraf Ultra-Bold"/>
                  <a:ea typeface="Telegraf Ultra-Bold"/>
                  <a:cs typeface="Telegraf Ultra-Bold"/>
                  <a:sym typeface="Telegraf Ultra-Bold"/>
                </a:rPr>
                <a:t>Inclusive Language</a:t>
              </a:r>
            </a:p>
          </p:txBody>
        </p:sp>
        <p:sp>
          <p:nvSpPr>
            <p:cNvPr name="TextBox 6" id="6"/>
            <p:cNvSpPr txBox="true"/>
            <p:nvPr/>
          </p:nvSpPr>
          <p:spPr>
            <a:xfrm rot="0">
              <a:off x="2401991" y="4144406"/>
              <a:ext cx="10029655" cy="687282"/>
            </a:xfrm>
            <a:prstGeom prst="rect">
              <a:avLst/>
            </a:prstGeom>
          </p:spPr>
          <p:txBody>
            <a:bodyPr anchor="t" rtlCol="false" tIns="0" lIns="0" bIns="0" rIns="0">
              <a:spAutoFit/>
            </a:bodyPr>
            <a:lstStyle/>
            <a:p>
              <a:pPr algn="ctr" marL="0" indent="0" lvl="0">
                <a:lnSpc>
                  <a:spcPts val="4029"/>
                </a:lnSpc>
              </a:pP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DBEDFF"/>
        </a:solidFill>
      </p:bgPr>
    </p:bg>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1823085" y="1028700"/>
            <a:ext cx="14641830" cy="8229600"/>
          </a:xfrm>
          <a:prstGeom prst="rect">
            <a:avLst/>
          </a:prstGeom>
        </p:spPr>
      </p:pic>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6F6F6"/>
        </a:solidFill>
      </p:bgPr>
    </p:bg>
    <p:spTree>
      <p:nvGrpSpPr>
        <p:cNvPr id="1" name=""/>
        <p:cNvGrpSpPr/>
        <p:nvPr/>
      </p:nvGrpSpPr>
      <p:grpSpPr>
        <a:xfrm>
          <a:off x="0" y="0"/>
          <a:ext cx="0" cy="0"/>
          <a:chOff x="0" y="0"/>
          <a:chExt cx="0" cy="0"/>
        </a:xfrm>
      </p:grpSpPr>
      <p:sp>
        <p:nvSpPr>
          <p:cNvPr name="Freeform 2" id="2"/>
          <p:cNvSpPr/>
          <p:nvPr/>
        </p:nvSpPr>
        <p:spPr>
          <a:xfrm flipH="false" flipV="false" rot="0">
            <a:off x="14558927" y="-2524891"/>
            <a:ext cx="8969591" cy="8229600"/>
          </a:xfrm>
          <a:custGeom>
            <a:avLst/>
            <a:gdLst/>
            <a:ahLst/>
            <a:cxnLst/>
            <a:rect r="r" b="b" t="t" l="l"/>
            <a:pathLst>
              <a:path h="8229600" w="8969591">
                <a:moveTo>
                  <a:pt x="0" y="0"/>
                </a:moveTo>
                <a:lnTo>
                  <a:pt x="8969591" y="0"/>
                </a:lnTo>
                <a:lnTo>
                  <a:pt x="8969591" y="8229600"/>
                </a:lnTo>
                <a:lnTo>
                  <a:pt x="0" y="8229600"/>
                </a:lnTo>
                <a:lnTo>
                  <a:pt x="0" y="0"/>
                </a:lnTo>
                <a:close/>
              </a:path>
            </a:pathLst>
          </a:custGeom>
          <a:blipFill>
            <a:blip r:embed="rId2"/>
            <a:stretch>
              <a:fillRect l="0" t="0" r="0" b="0"/>
            </a:stretch>
          </a:blipFill>
        </p:spPr>
      </p:sp>
      <p:sp>
        <p:nvSpPr>
          <p:cNvPr name="Freeform 3" id="3"/>
          <p:cNvSpPr/>
          <p:nvPr/>
        </p:nvSpPr>
        <p:spPr>
          <a:xfrm flipH="false" flipV="false" rot="7479597">
            <a:off x="413147" y="3328092"/>
            <a:ext cx="9241185" cy="9563969"/>
          </a:xfrm>
          <a:custGeom>
            <a:avLst/>
            <a:gdLst/>
            <a:ahLst/>
            <a:cxnLst/>
            <a:rect r="r" b="b" t="t" l="l"/>
            <a:pathLst>
              <a:path h="9563969" w="9241185">
                <a:moveTo>
                  <a:pt x="0" y="0"/>
                </a:moveTo>
                <a:lnTo>
                  <a:pt x="9241186" y="0"/>
                </a:lnTo>
                <a:lnTo>
                  <a:pt x="9241186" y="9563969"/>
                </a:lnTo>
                <a:lnTo>
                  <a:pt x="0" y="9563969"/>
                </a:lnTo>
                <a:lnTo>
                  <a:pt x="0" y="0"/>
                </a:lnTo>
                <a:close/>
              </a:path>
            </a:pathLst>
          </a:custGeom>
          <a:blipFill>
            <a:blip r:embed="rId3"/>
            <a:stretch>
              <a:fillRect l="0" t="0" r="0" b="0"/>
            </a:stretch>
          </a:blipFill>
        </p:spPr>
      </p:sp>
      <p:grpSp>
        <p:nvGrpSpPr>
          <p:cNvPr name="Group 4" id="4"/>
          <p:cNvGrpSpPr/>
          <p:nvPr/>
        </p:nvGrpSpPr>
        <p:grpSpPr>
          <a:xfrm rot="0">
            <a:off x="3729073" y="2040541"/>
            <a:ext cx="10829854" cy="5319022"/>
            <a:chOff x="0" y="0"/>
            <a:chExt cx="14439805" cy="7092029"/>
          </a:xfrm>
        </p:grpSpPr>
        <p:sp>
          <p:nvSpPr>
            <p:cNvPr name="TextBox 5" id="5"/>
            <p:cNvSpPr txBox="true"/>
            <p:nvPr/>
          </p:nvSpPr>
          <p:spPr>
            <a:xfrm rot="0">
              <a:off x="0" y="-66675"/>
              <a:ext cx="14439805" cy="1387475"/>
            </a:xfrm>
            <a:prstGeom prst="rect">
              <a:avLst/>
            </a:prstGeom>
          </p:spPr>
          <p:txBody>
            <a:bodyPr anchor="t" rtlCol="false" tIns="0" lIns="0" bIns="0" rIns="0">
              <a:spAutoFit/>
            </a:bodyPr>
            <a:lstStyle/>
            <a:p>
              <a:pPr algn="ctr">
                <a:lnSpc>
                  <a:spcPts val="7800"/>
                </a:lnSpc>
              </a:pPr>
              <a:r>
                <a:rPr lang="en-US" b="true" sz="6500">
                  <a:solidFill>
                    <a:srgbClr val="191919"/>
                  </a:solidFill>
                  <a:latin typeface="Telegraf Bold"/>
                  <a:ea typeface="Telegraf Bold"/>
                  <a:cs typeface="Telegraf Bold"/>
                  <a:sym typeface="Telegraf Bold"/>
                </a:rPr>
                <a:t>Think, Pair, Share</a:t>
              </a:r>
            </a:p>
          </p:txBody>
        </p:sp>
        <p:sp>
          <p:nvSpPr>
            <p:cNvPr name="TextBox 6" id="6"/>
            <p:cNvSpPr txBox="true"/>
            <p:nvPr/>
          </p:nvSpPr>
          <p:spPr>
            <a:xfrm rot="0">
              <a:off x="813054" y="1966944"/>
              <a:ext cx="12813697" cy="5125086"/>
            </a:xfrm>
            <a:prstGeom prst="rect">
              <a:avLst/>
            </a:prstGeom>
          </p:spPr>
          <p:txBody>
            <a:bodyPr anchor="t" rtlCol="false" tIns="0" lIns="0" bIns="0" rIns="0">
              <a:spAutoFit/>
            </a:bodyPr>
            <a:lstStyle/>
            <a:p>
              <a:pPr algn="ctr">
                <a:lnSpc>
                  <a:spcPts val="5069"/>
                </a:lnSpc>
              </a:pPr>
              <a:r>
                <a:rPr lang="en-US" sz="3899">
                  <a:solidFill>
                    <a:srgbClr val="191919"/>
                  </a:solidFill>
                  <a:latin typeface="Telegraf"/>
                  <a:ea typeface="Telegraf"/>
                  <a:cs typeface="Telegraf"/>
                  <a:sym typeface="Telegraf"/>
                </a:rPr>
                <a:t>With the person sitting next to you, discuss some ways that you can become more inclusive with the words/phrases you choose to use.</a:t>
              </a:r>
            </a:p>
            <a:p>
              <a:pPr algn="ctr">
                <a:lnSpc>
                  <a:spcPts val="5069"/>
                </a:lnSpc>
              </a:pPr>
            </a:p>
            <a:p>
              <a:pPr algn="ctr" marL="0" indent="0" lvl="0">
                <a:lnSpc>
                  <a:spcPts val="5069"/>
                </a:lnSpc>
              </a:pPr>
              <a:r>
                <a:rPr lang="en-US" sz="3899">
                  <a:solidFill>
                    <a:srgbClr val="191919"/>
                  </a:solidFill>
                  <a:latin typeface="Telegraf"/>
                  <a:ea typeface="Telegraf"/>
                  <a:cs typeface="Telegraf"/>
                  <a:sym typeface="Telegraf"/>
                </a:rPr>
                <a:t>Be prepared to share with the group. </a:t>
              </a:r>
            </a:p>
          </p:txBody>
        </p:sp>
      </p:grpSp>
    </p:spTree>
  </p:cSld>
  <p:clrMapOvr>
    <a:masterClrMapping/>
  </p:clrMapOvr>
</p:sld>
</file>

<file path=ppt/slides/slide2.xml><?xml version="1.0" encoding="utf-8"?>
<p:sld xmlns:p="http://schemas.openxmlformats.org/presentationml/2006/main" xmlns:a="http://schemas.openxmlformats.org/drawingml/2006/main">
  <p:cSld>
    <p:bg>
      <p:bgPr>
        <a:solidFill>
          <a:srgbClr val="DBEDFF"/>
        </a:solidFill>
      </p:bgPr>
    </p:bg>
    <p:spTree>
      <p:nvGrpSpPr>
        <p:cNvPr id="1" name=""/>
        <p:cNvGrpSpPr/>
        <p:nvPr/>
      </p:nvGrpSpPr>
      <p:grpSpPr>
        <a:xfrm>
          <a:off x="0" y="0"/>
          <a:ext cx="0" cy="0"/>
          <a:chOff x="0" y="0"/>
          <a:chExt cx="0" cy="0"/>
        </a:xfrm>
      </p:grpSpPr>
      <p:sp>
        <p:nvSpPr>
          <p:cNvPr name="AutoShape 2" id="2"/>
          <p:cNvSpPr/>
          <p:nvPr/>
        </p:nvSpPr>
        <p:spPr>
          <a:xfrm rot="0">
            <a:off x="9144000" y="4112369"/>
            <a:ext cx="7124647" cy="0"/>
          </a:xfrm>
          <a:prstGeom prst="line">
            <a:avLst/>
          </a:prstGeom>
          <a:ln cap="rnd" w="9525">
            <a:solidFill>
              <a:srgbClr val="191919"/>
            </a:solidFill>
            <a:prstDash val="solid"/>
            <a:headEnd type="none" len="sm" w="sm"/>
            <a:tailEnd type="none" len="sm" w="sm"/>
          </a:ln>
        </p:spPr>
      </p:sp>
      <p:sp>
        <p:nvSpPr>
          <p:cNvPr name="AutoShape 3" id="3"/>
          <p:cNvSpPr/>
          <p:nvPr/>
        </p:nvSpPr>
        <p:spPr>
          <a:xfrm rot="0">
            <a:off x="9144000" y="6165106"/>
            <a:ext cx="7124647" cy="0"/>
          </a:xfrm>
          <a:prstGeom prst="line">
            <a:avLst/>
          </a:prstGeom>
          <a:ln cap="rnd" w="9525">
            <a:solidFill>
              <a:srgbClr val="191919"/>
            </a:solidFill>
            <a:prstDash val="solid"/>
            <a:headEnd type="none" len="sm" w="sm"/>
            <a:tailEnd type="none" len="sm" w="sm"/>
          </a:ln>
        </p:spPr>
      </p:sp>
      <p:grpSp>
        <p:nvGrpSpPr>
          <p:cNvPr name="Group 4" id="4"/>
          <p:cNvGrpSpPr/>
          <p:nvPr/>
        </p:nvGrpSpPr>
        <p:grpSpPr>
          <a:xfrm rot="0">
            <a:off x="1028700" y="3133391"/>
            <a:ext cx="6586348" cy="4020217"/>
            <a:chOff x="0" y="0"/>
            <a:chExt cx="8781798" cy="5360290"/>
          </a:xfrm>
        </p:grpSpPr>
        <p:sp>
          <p:nvSpPr>
            <p:cNvPr name="TextBox 5" id="5"/>
            <p:cNvSpPr txBox="true"/>
            <p:nvPr/>
          </p:nvSpPr>
          <p:spPr>
            <a:xfrm rot="0">
              <a:off x="0" y="-66675"/>
              <a:ext cx="8781798" cy="2708275"/>
            </a:xfrm>
            <a:prstGeom prst="rect">
              <a:avLst/>
            </a:prstGeom>
          </p:spPr>
          <p:txBody>
            <a:bodyPr anchor="t" rtlCol="false" tIns="0" lIns="0" bIns="0" rIns="0">
              <a:spAutoFit/>
            </a:bodyPr>
            <a:lstStyle/>
            <a:p>
              <a:pPr algn="l">
                <a:lnSpc>
                  <a:spcPts val="7800"/>
                </a:lnSpc>
              </a:pPr>
              <a:r>
                <a:rPr lang="en-US" b="true" sz="6500">
                  <a:solidFill>
                    <a:srgbClr val="191919"/>
                  </a:solidFill>
                  <a:latin typeface="Telegraf Bold"/>
                  <a:ea typeface="Telegraf Bold"/>
                  <a:cs typeface="Telegraf Bold"/>
                  <a:sym typeface="Telegraf Bold"/>
                </a:rPr>
                <a:t>Friendly Reminders</a:t>
              </a:r>
            </a:p>
          </p:txBody>
        </p:sp>
        <p:sp>
          <p:nvSpPr>
            <p:cNvPr name="TextBox 6" id="6"/>
            <p:cNvSpPr txBox="true"/>
            <p:nvPr/>
          </p:nvSpPr>
          <p:spPr>
            <a:xfrm rot="0">
              <a:off x="0" y="3326808"/>
              <a:ext cx="8290113" cy="2033482"/>
            </a:xfrm>
            <a:prstGeom prst="rect">
              <a:avLst/>
            </a:prstGeom>
          </p:spPr>
          <p:txBody>
            <a:bodyPr anchor="t" rtlCol="false" tIns="0" lIns="0" bIns="0" rIns="0">
              <a:spAutoFit/>
            </a:bodyPr>
            <a:lstStyle/>
            <a:p>
              <a:pPr algn="l" marL="0" indent="0" lvl="0">
                <a:lnSpc>
                  <a:spcPts val="4029"/>
                </a:lnSpc>
              </a:pPr>
              <a:r>
                <a:rPr lang="en-US" b="true" sz="3099">
                  <a:solidFill>
                    <a:srgbClr val="191919"/>
                  </a:solidFill>
                  <a:latin typeface="Telegraf Medium"/>
                  <a:ea typeface="Telegraf Medium"/>
                  <a:cs typeface="Telegraf Medium"/>
                  <a:sym typeface="Telegraf Medium"/>
                </a:rPr>
                <a:t>This is a learning space. It’s okay to have a variety of perspectives and opinions. </a:t>
              </a:r>
            </a:p>
          </p:txBody>
        </p:sp>
      </p:grpSp>
      <p:sp>
        <p:nvSpPr>
          <p:cNvPr name="TextBox 7" id="7"/>
          <p:cNvSpPr txBox="true"/>
          <p:nvPr/>
        </p:nvSpPr>
        <p:spPr>
          <a:xfrm rot="0">
            <a:off x="10631903" y="2654519"/>
            <a:ext cx="5636745" cy="824865"/>
          </a:xfrm>
          <a:prstGeom prst="rect">
            <a:avLst/>
          </a:prstGeom>
        </p:spPr>
        <p:txBody>
          <a:bodyPr anchor="t" rtlCol="false" tIns="0" lIns="0" bIns="0" rIns="0">
            <a:spAutoFit/>
          </a:bodyPr>
          <a:lstStyle/>
          <a:p>
            <a:pPr algn="l">
              <a:lnSpc>
                <a:spcPts val="3359"/>
              </a:lnSpc>
            </a:pPr>
            <a:r>
              <a:rPr lang="en-US" sz="2400">
                <a:solidFill>
                  <a:srgbClr val="191919"/>
                </a:solidFill>
                <a:latin typeface="Poppins Light"/>
                <a:ea typeface="Poppins Light"/>
                <a:cs typeface="Poppins Light"/>
                <a:sym typeface="Poppins Light"/>
              </a:rPr>
              <a:t>Approach this discussion with an open mind.</a:t>
            </a:r>
          </a:p>
        </p:txBody>
      </p:sp>
      <p:sp>
        <p:nvSpPr>
          <p:cNvPr name="TextBox 8" id="8"/>
          <p:cNvSpPr txBox="true"/>
          <p:nvPr/>
        </p:nvSpPr>
        <p:spPr>
          <a:xfrm rot="0">
            <a:off x="10631903" y="4707255"/>
            <a:ext cx="6359933" cy="824865"/>
          </a:xfrm>
          <a:prstGeom prst="rect">
            <a:avLst/>
          </a:prstGeom>
        </p:spPr>
        <p:txBody>
          <a:bodyPr anchor="t" rtlCol="false" tIns="0" lIns="0" bIns="0" rIns="0">
            <a:spAutoFit/>
          </a:bodyPr>
          <a:lstStyle/>
          <a:p>
            <a:pPr algn="l">
              <a:lnSpc>
                <a:spcPts val="3359"/>
              </a:lnSpc>
            </a:pPr>
            <a:r>
              <a:rPr lang="en-US" sz="2400">
                <a:solidFill>
                  <a:srgbClr val="191919"/>
                </a:solidFill>
                <a:latin typeface="Poppins Light"/>
                <a:ea typeface="Poppins Light"/>
                <a:cs typeface="Poppins Light"/>
                <a:sym typeface="Poppins Light"/>
              </a:rPr>
              <a:t>Honour each others experiences. What is shared in this space stays in this space.  </a:t>
            </a:r>
          </a:p>
        </p:txBody>
      </p:sp>
      <p:sp>
        <p:nvSpPr>
          <p:cNvPr name="TextBox 9" id="9"/>
          <p:cNvSpPr txBox="true"/>
          <p:nvPr/>
        </p:nvSpPr>
        <p:spPr>
          <a:xfrm rot="0">
            <a:off x="10631903" y="6759991"/>
            <a:ext cx="6627397" cy="824865"/>
          </a:xfrm>
          <a:prstGeom prst="rect">
            <a:avLst/>
          </a:prstGeom>
        </p:spPr>
        <p:txBody>
          <a:bodyPr anchor="t" rtlCol="false" tIns="0" lIns="0" bIns="0" rIns="0">
            <a:spAutoFit/>
          </a:bodyPr>
          <a:lstStyle/>
          <a:p>
            <a:pPr algn="l">
              <a:lnSpc>
                <a:spcPts val="3359"/>
              </a:lnSpc>
            </a:pPr>
            <a:r>
              <a:rPr lang="en-US" sz="2400">
                <a:solidFill>
                  <a:srgbClr val="191919"/>
                </a:solidFill>
                <a:latin typeface="Poppins Light"/>
                <a:ea typeface="Poppins Light"/>
                <a:cs typeface="Poppins Light"/>
                <a:sym typeface="Poppins Light"/>
              </a:rPr>
              <a:t>Questions are welcome. It’s a part of how we learn and expand our knowledge. </a:t>
            </a:r>
          </a:p>
        </p:txBody>
      </p:sp>
      <p:sp>
        <p:nvSpPr>
          <p:cNvPr name="TextBox 10" id="10"/>
          <p:cNvSpPr txBox="true"/>
          <p:nvPr/>
        </p:nvSpPr>
        <p:spPr>
          <a:xfrm rot="0">
            <a:off x="9144000" y="2814539"/>
            <a:ext cx="722974" cy="504825"/>
          </a:xfrm>
          <a:prstGeom prst="rect">
            <a:avLst/>
          </a:prstGeom>
        </p:spPr>
        <p:txBody>
          <a:bodyPr anchor="t" rtlCol="false" tIns="0" lIns="0" bIns="0" rIns="0">
            <a:spAutoFit/>
          </a:bodyPr>
          <a:lstStyle/>
          <a:p>
            <a:pPr algn="l">
              <a:lnSpc>
                <a:spcPts val="3600"/>
              </a:lnSpc>
            </a:pPr>
            <a:r>
              <a:rPr lang="en-US" b="true" sz="3000" u="sng">
                <a:solidFill>
                  <a:srgbClr val="191919"/>
                </a:solidFill>
                <a:latin typeface="Telegraf Ultra-Bold"/>
                <a:ea typeface="Telegraf Ultra-Bold"/>
                <a:cs typeface="Telegraf Ultra-Bold"/>
                <a:sym typeface="Telegraf Ultra-Bold"/>
              </a:rPr>
              <a:t>01</a:t>
            </a:r>
          </a:p>
        </p:txBody>
      </p:sp>
      <p:sp>
        <p:nvSpPr>
          <p:cNvPr name="TextBox 11" id="11"/>
          <p:cNvSpPr txBox="true"/>
          <p:nvPr/>
        </p:nvSpPr>
        <p:spPr>
          <a:xfrm rot="0">
            <a:off x="9144000" y="4867275"/>
            <a:ext cx="722974" cy="504825"/>
          </a:xfrm>
          <a:prstGeom prst="rect">
            <a:avLst/>
          </a:prstGeom>
        </p:spPr>
        <p:txBody>
          <a:bodyPr anchor="t" rtlCol="false" tIns="0" lIns="0" bIns="0" rIns="0">
            <a:spAutoFit/>
          </a:bodyPr>
          <a:lstStyle/>
          <a:p>
            <a:pPr algn="l">
              <a:lnSpc>
                <a:spcPts val="3600"/>
              </a:lnSpc>
            </a:pPr>
            <a:r>
              <a:rPr lang="en-US" b="true" sz="3000" u="sng">
                <a:solidFill>
                  <a:srgbClr val="191919"/>
                </a:solidFill>
                <a:latin typeface="Telegraf Ultra-Bold"/>
                <a:ea typeface="Telegraf Ultra-Bold"/>
                <a:cs typeface="Telegraf Ultra-Bold"/>
                <a:sym typeface="Telegraf Ultra-Bold"/>
              </a:rPr>
              <a:t>02</a:t>
            </a:r>
          </a:p>
        </p:txBody>
      </p:sp>
      <p:sp>
        <p:nvSpPr>
          <p:cNvPr name="TextBox 12" id="12"/>
          <p:cNvSpPr txBox="true"/>
          <p:nvPr/>
        </p:nvSpPr>
        <p:spPr>
          <a:xfrm rot="0">
            <a:off x="9144000" y="6920011"/>
            <a:ext cx="722974" cy="504825"/>
          </a:xfrm>
          <a:prstGeom prst="rect">
            <a:avLst/>
          </a:prstGeom>
        </p:spPr>
        <p:txBody>
          <a:bodyPr anchor="t" rtlCol="false" tIns="0" lIns="0" bIns="0" rIns="0">
            <a:spAutoFit/>
          </a:bodyPr>
          <a:lstStyle/>
          <a:p>
            <a:pPr algn="l">
              <a:lnSpc>
                <a:spcPts val="3600"/>
              </a:lnSpc>
            </a:pPr>
            <a:r>
              <a:rPr lang="en-US" b="true" sz="3000" u="sng">
                <a:solidFill>
                  <a:srgbClr val="191919"/>
                </a:solidFill>
                <a:latin typeface="Telegraf Ultra-Bold"/>
                <a:ea typeface="Telegraf Ultra-Bold"/>
                <a:cs typeface="Telegraf Ultra-Bold"/>
                <a:sym typeface="Telegraf Ultra-Bold"/>
              </a:rPr>
              <a:t>03</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6F6F6"/>
        </a:solidFill>
      </p:bgPr>
    </p:bg>
    <p:spTree>
      <p:nvGrpSpPr>
        <p:cNvPr id="1" name=""/>
        <p:cNvGrpSpPr/>
        <p:nvPr/>
      </p:nvGrpSpPr>
      <p:grpSpPr>
        <a:xfrm>
          <a:off x="0" y="0"/>
          <a:ext cx="0" cy="0"/>
          <a:chOff x="0" y="0"/>
          <a:chExt cx="0" cy="0"/>
        </a:xfrm>
      </p:grpSpPr>
      <p:sp>
        <p:nvSpPr>
          <p:cNvPr name="Freeform 2" id="2"/>
          <p:cNvSpPr/>
          <p:nvPr/>
        </p:nvSpPr>
        <p:spPr>
          <a:xfrm flipH="false" flipV="false" rot="0">
            <a:off x="-2693683" y="3025279"/>
            <a:ext cx="6275070" cy="8229600"/>
          </a:xfrm>
          <a:custGeom>
            <a:avLst/>
            <a:gdLst/>
            <a:ahLst/>
            <a:cxnLst/>
            <a:rect r="r" b="b" t="t" l="l"/>
            <a:pathLst>
              <a:path h="8229600" w="6275070">
                <a:moveTo>
                  <a:pt x="0" y="0"/>
                </a:moveTo>
                <a:lnTo>
                  <a:pt x="6275070" y="0"/>
                </a:lnTo>
                <a:lnTo>
                  <a:pt x="6275070" y="8229600"/>
                </a:lnTo>
                <a:lnTo>
                  <a:pt x="0" y="8229600"/>
                </a:lnTo>
                <a:lnTo>
                  <a:pt x="0" y="0"/>
                </a:lnTo>
                <a:close/>
              </a:path>
            </a:pathLst>
          </a:custGeom>
          <a:blipFill>
            <a:blip r:embed="rId2"/>
            <a:stretch>
              <a:fillRect l="0" t="0" r="0" b="0"/>
            </a:stretch>
          </a:blipFill>
        </p:spPr>
      </p:sp>
      <p:sp>
        <p:nvSpPr>
          <p:cNvPr name="Freeform 3" id="3"/>
          <p:cNvSpPr/>
          <p:nvPr/>
        </p:nvSpPr>
        <p:spPr>
          <a:xfrm flipH="false" flipV="false" rot="0">
            <a:off x="11438044" y="1589909"/>
            <a:ext cx="3721226" cy="3730552"/>
          </a:xfrm>
          <a:custGeom>
            <a:avLst/>
            <a:gdLst/>
            <a:ahLst/>
            <a:cxnLst/>
            <a:rect r="r" b="b" t="t" l="l"/>
            <a:pathLst>
              <a:path h="3730552" w="3721226">
                <a:moveTo>
                  <a:pt x="0" y="0"/>
                </a:moveTo>
                <a:lnTo>
                  <a:pt x="3721225" y="0"/>
                </a:lnTo>
                <a:lnTo>
                  <a:pt x="3721225" y="3730552"/>
                </a:lnTo>
                <a:lnTo>
                  <a:pt x="0" y="3730552"/>
                </a:lnTo>
                <a:lnTo>
                  <a:pt x="0" y="0"/>
                </a:lnTo>
                <a:close/>
              </a:path>
            </a:pathLst>
          </a:custGeom>
          <a:blipFill>
            <a:blip r:embed="rId3"/>
            <a:stretch>
              <a:fillRect l="0" t="0" r="0" b="0"/>
            </a:stretch>
          </a:blipFill>
        </p:spPr>
      </p:sp>
      <p:grpSp>
        <p:nvGrpSpPr>
          <p:cNvPr name="Group 4" id="4"/>
          <p:cNvGrpSpPr/>
          <p:nvPr/>
        </p:nvGrpSpPr>
        <p:grpSpPr>
          <a:xfrm rot="0">
            <a:off x="3581387" y="4415790"/>
            <a:ext cx="11125227" cy="2290266"/>
            <a:chOff x="0" y="0"/>
            <a:chExt cx="14833636" cy="3053688"/>
          </a:xfrm>
        </p:grpSpPr>
        <p:sp>
          <p:nvSpPr>
            <p:cNvPr name="TextBox 5" id="5"/>
            <p:cNvSpPr txBox="true"/>
            <p:nvPr/>
          </p:nvSpPr>
          <p:spPr>
            <a:xfrm rot="0">
              <a:off x="0" y="-9525"/>
              <a:ext cx="14833636" cy="1950085"/>
            </a:xfrm>
            <a:prstGeom prst="rect">
              <a:avLst/>
            </a:prstGeom>
          </p:spPr>
          <p:txBody>
            <a:bodyPr anchor="t" rtlCol="false" tIns="0" lIns="0" bIns="0" rIns="0">
              <a:spAutoFit/>
            </a:bodyPr>
            <a:lstStyle/>
            <a:p>
              <a:pPr algn="ctr">
                <a:lnSpc>
                  <a:spcPts val="10559"/>
                </a:lnSpc>
              </a:pPr>
              <a:r>
                <a:rPr lang="en-US" sz="9599" b="true">
                  <a:solidFill>
                    <a:srgbClr val="191919"/>
                  </a:solidFill>
                  <a:latin typeface="Telegraf Ultra-Bold"/>
                  <a:ea typeface="Telegraf Ultra-Bold"/>
                  <a:cs typeface="Telegraf Ultra-Bold"/>
                  <a:sym typeface="Telegraf Ultra-Bold"/>
                </a:rPr>
                <a:t>Accessibility </a:t>
              </a:r>
            </a:p>
          </p:txBody>
        </p:sp>
        <p:sp>
          <p:nvSpPr>
            <p:cNvPr name="TextBox 6" id="6"/>
            <p:cNvSpPr txBox="true"/>
            <p:nvPr/>
          </p:nvSpPr>
          <p:spPr>
            <a:xfrm rot="0">
              <a:off x="2401991" y="2366406"/>
              <a:ext cx="10029655" cy="687282"/>
            </a:xfrm>
            <a:prstGeom prst="rect">
              <a:avLst/>
            </a:prstGeom>
          </p:spPr>
          <p:txBody>
            <a:bodyPr anchor="t" rtlCol="false" tIns="0" lIns="0" bIns="0" rIns="0">
              <a:spAutoFit/>
            </a:bodyPr>
            <a:lstStyle/>
            <a:p>
              <a:pPr algn="ctr" marL="0" indent="0" lvl="0">
                <a:lnSpc>
                  <a:spcPts val="4029"/>
                </a:lnSpc>
              </a:pPr>
            </a:p>
          </p:txBody>
        </p:sp>
      </p:grpSp>
    </p:spTree>
  </p:cSld>
  <p:clrMapOvr>
    <a:masterClrMapping/>
  </p:clrMapOvr>
</p:sld>
</file>

<file path=ppt/slides/slide21.xml><?xml version="1.0" encoding="utf-8"?>
<p:sld xmlns:p="http://schemas.openxmlformats.org/presentationml/2006/main" xmlns:a="http://schemas.openxmlformats.org/drawingml/2006/main">
  <p:cSld>
    <p:bg>
      <p:bgPr>
        <a:solidFill>
          <a:srgbClr val="DBEDFF"/>
        </a:solidFill>
      </p:bgPr>
    </p:bg>
    <p:spTree>
      <p:nvGrpSpPr>
        <p:cNvPr id="1" name=""/>
        <p:cNvGrpSpPr/>
        <p:nvPr/>
      </p:nvGrpSpPr>
      <p:grpSpPr>
        <a:xfrm>
          <a:off x="0" y="0"/>
          <a:ext cx="0" cy="0"/>
          <a:chOff x="0" y="0"/>
          <a:chExt cx="0" cy="0"/>
        </a:xfrm>
      </p:grpSpPr>
      <p:sp>
        <p:nvSpPr>
          <p:cNvPr name="TextBox 2" id="2"/>
          <p:cNvSpPr txBox="true"/>
          <p:nvPr/>
        </p:nvSpPr>
        <p:spPr>
          <a:xfrm rot="0">
            <a:off x="1028700" y="962025"/>
            <a:ext cx="16230600" cy="1057275"/>
          </a:xfrm>
          <a:prstGeom prst="rect">
            <a:avLst/>
          </a:prstGeom>
        </p:spPr>
        <p:txBody>
          <a:bodyPr anchor="t" rtlCol="false" tIns="0" lIns="0" bIns="0" rIns="0">
            <a:spAutoFit/>
          </a:bodyPr>
          <a:lstStyle/>
          <a:p>
            <a:pPr algn="l">
              <a:lnSpc>
                <a:spcPts val="7800"/>
              </a:lnSpc>
            </a:pPr>
            <a:r>
              <a:rPr lang="en-US" sz="6500" b="true">
                <a:solidFill>
                  <a:srgbClr val="191919"/>
                </a:solidFill>
                <a:latin typeface="Telegraf Bold"/>
                <a:ea typeface="Telegraf Bold"/>
                <a:cs typeface="Telegraf Bold"/>
                <a:sym typeface="Telegraf Bold"/>
              </a:rPr>
              <a:t>Accessibilty </a:t>
            </a:r>
          </a:p>
        </p:txBody>
      </p:sp>
      <p:sp>
        <p:nvSpPr>
          <p:cNvPr name="TextBox 3" id="3"/>
          <p:cNvSpPr txBox="true"/>
          <p:nvPr/>
        </p:nvSpPr>
        <p:spPr>
          <a:xfrm rot="0">
            <a:off x="1028700" y="5010150"/>
            <a:ext cx="15614753" cy="4053841"/>
          </a:xfrm>
          <a:prstGeom prst="rect">
            <a:avLst/>
          </a:prstGeom>
        </p:spPr>
        <p:txBody>
          <a:bodyPr anchor="t" rtlCol="false" tIns="0" lIns="0" bIns="0" rIns="0">
            <a:spAutoFit/>
          </a:bodyPr>
          <a:lstStyle/>
          <a:p>
            <a:pPr algn="just">
              <a:lnSpc>
                <a:spcPts val="5399"/>
              </a:lnSpc>
            </a:pPr>
            <a:r>
              <a:rPr lang="en-US" sz="3599" b="true">
                <a:solidFill>
                  <a:srgbClr val="191919"/>
                </a:solidFill>
                <a:latin typeface="Telegraf Bold"/>
                <a:ea typeface="Telegraf Bold"/>
                <a:cs typeface="Telegraf Bold"/>
                <a:sym typeface="Telegraf Bold"/>
              </a:rPr>
              <a:t>Things to consider: </a:t>
            </a:r>
          </a:p>
          <a:p>
            <a:pPr algn="just" marL="777235" indent="-388618" lvl="1">
              <a:lnSpc>
                <a:spcPts val="5399"/>
              </a:lnSpc>
              <a:buFont typeface="Arial"/>
              <a:buChar char="•"/>
            </a:pPr>
            <a:r>
              <a:rPr lang="en-US" sz="3599">
                <a:solidFill>
                  <a:srgbClr val="191919"/>
                </a:solidFill>
                <a:latin typeface="Telegraf"/>
                <a:ea typeface="Telegraf"/>
                <a:cs typeface="Telegraf"/>
                <a:sym typeface="Telegraf"/>
              </a:rPr>
              <a:t>Can all of your residence participate in your program?</a:t>
            </a:r>
          </a:p>
          <a:p>
            <a:pPr algn="just">
              <a:lnSpc>
                <a:spcPts val="5399"/>
              </a:lnSpc>
            </a:pPr>
          </a:p>
          <a:p>
            <a:pPr algn="just" marL="777235" indent="-388618" lvl="1">
              <a:lnSpc>
                <a:spcPts val="5399"/>
              </a:lnSpc>
              <a:buFont typeface="Arial"/>
              <a:buChar char="•"/>
            </a:pPr>
            <a:r>
              <a:rPr lang="en-US" sz="3599">
                <a:solidFill>
                  <a:srgbClr val="191919"/>
                </a:solidFill>
                <a:latin typeface="Telegraf"/>
                <a:ea typeface="Telegraf"/>
                <a:cs typeface="Telegraf"/>
                <a:sym typeface="Telegraf"/>
              </a:rPr>
              <a:t>What barrier might exist for residents who want to participate in a program?</a:t>
            </a:r>
          </a:p>
          <a:p>
            <a:pPr algn="just">
              <a:lnSpc>
                <a:spcPts val="5399"/>
              </a:lnSpc>
            </a:pPr>
          </a:p>
        </p:txBody>
      </p:sp>
      <p:sp>
        <p:nvSpPr>
          <p:cNvPr name="TextBox 4" id="4"/>
          <p:cNvSpPr txBox="true"/>
          <p:nvPr/>
        </p:nvSpPr>
        <p:spPr>
          <a:xfrm rot="0">
            <a:off x="1028700" y="2590165"/>
            <a:ext cx="15614753" cy="1824355"/>
          </a:xfrm>
          <a:prstGeom prst="rect">
            <a:avLst/>
          </a:prstGeom>
        </p:spPr>
        <p:txBody>
          <a:bodyPr anchor="t" rtlCol="false" tIns="0" lIns="0" bIns="0" rIns="0">
            <a:spAutoFit/>
          </a:bodyPr>
          <a:lstStyle/>
          <a:p>
            <a:pPr algn="l">
              <a:lnSpc>
                <a:spcPts val="3769"/>
              </a:lnSpc>
            </a:pPr>
            <a:r>
              <a:rPr lang="en-US" sz="2899" b="true">
                <a:solidFill>
                  <a:srgbClr val="191919"/>
                </a:solidFill>
                <a:latin typeface="Telegraf Bold"/>
                <a:ea typeface="Telegraf Bold"/>
                <a:cs typeface="Telegraf Bold"/>
                <a:sym typeface="Telegraf Bold"/>
              </a:rPr>
              <a:t>Accessibility </a:t>
            </a:r>
            <a:r>
              <a:rPr lang="en-US" sz="2899">
                <a:solidFill>
                  <a:srgbClr val="191919"/>
                </a:solidFill>
                <a:latin typeface="Telegraf"/>
                <a:ea typeface="Telegraf"/>
                <a:cs typeface="Telegraf"/>
                <a:sym typeface="Telegraf"/>
              </a:rPr>
              <a:t>is the practice of making information, activities, and/or environments sensible, meaningful, and usable for as many people as possible.</a:t>
            </a:r>
          </a:p>
          <a:p>
            <a:pPr algn="l">
              <a:lnSpc>
                <a:spcPts val="3769"/>
              </a:lnSpc>
            </a:pPr>
          </a:p>
          <a:p>
            <a:pPr algn="l" marL="0" indent="0" lvl="0">
              <a:lnSpc>
                <a:spcPts val="2990"/>
              </a:lnSpc>
            </a:pPr>
            <a:r>
              <a:rPr lang="en-US" sz="2300">
                <a:solidFill>
                  <a:srgbClr val="191919"/>
                </a:solidFill>
                <a:latin typeface="Telegraf"/>
                <a:ea typeface="Telegraf"/>
                <a:cs typeface="Telegraf"/>
                <a:sym typeface="Telegraf"/>
              </a:rPr>
              <a:t>(What is accessibility: An introduction 2020)</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6F6F6"/>
        </a:solidFill>
      </p:bgPr>
    </p:bg>
    <p:spTree>
      <p:nvGrpSpPr>
        <p:cNvPr id="1" name=""/>
        <p:cNvGrpSpPr/>
        <p:nvPr/>
      </p:nvGrpSpPr>
      <p:grpSpPr>
        <a:xfrm>
          <a:off x="0" y="0"/>
          <a:ext cx="0" cy="0"/>
          <a:chOff x="0" y="0"/>
          <a:chExt cx="0" cy="0"/>
        </a:xfrm>
      </p:grpSpPr>
      <p:sp>
        <p:nvSpPr>
          <p:cNvPr name="Freeform 2" id="2"/>
          <p:cNvSpPr/>
          <p:nvPr/>
        </p:nvSpPr>
        <p:spPr>
          <a:xfrm flipH="false" flipV="false" rot="0">
            <a:off x="14558927" y="-2524891"/>
            <a:ext cx="8969591" cy="8229600"/>
          </a:xfrm>
          <a:custGeom>
            <a:avLst/>
            <a:gdLst/>
            <a:ahLst/>
            <a:cxnLst/>
            <a:rect r="r" b="b" t="t" l="l"/>
            <a:pathLst>
              <a:path h="8229600" w="8969591">
                <a:moveTo>
                  <a:pt x="0" y="0"/>
                </a:moveTo>
                <a:lnTo>
                  <a:pt x="8969591" y="0"/>
                </a:lnTo>
                <a:lnTo>
                  <a:pt x="8969591" y="8229600"/>
                </a:lnTo>
                <a:lnTo>
                  <a:pt x="0" y="8229600"/>
                </a:lnTo>
                <a:lnTo>
                  <a:pt x="0" y="0"/>
                </a:lnTo>
                <a:close/>
              </a:path>
            </a:pathLst>
          </a:custGeom>
          <a:blipFill>
            <a:blip r:embed="rId3"/>
            <a:stretch>
              <a:fillRect l="0" t="0" r="0" b="0"/>
            </a:stretch>
          </a:blipFill>
        </p:spPr>
      </p:sp>
      <p:sp>
        <p:nvSpPr>
          <p:cNvPr name="Freeform 3" id="3"/>
          <p:cNvSpPr/>
          <p:nvPr/>
        </p:nvSpPr>
        <p:spPr>
          <a:xfrm flipH="false" flipV="false" rot="7479597">
            <a:off x="413147" y="3328092"/>
            <a:ext cx="9241185" cy="9563969"/>
          </a:xfrm>
          <a:custGeom>
            <a:avLst/>
            <a:gdLst/>
            <a:ahLst/>
            <a:cxnLst/>
            <a:rect r="r" b="b" t="t" l="l"/>
            <a:pathLst>
              <a:path h="9563969" w="9241185">
                <a:moveTo>
                  <a:pt x="0" y="0"/>
                </a:moveTo>
                <a:lnTo>
                  <a:pt x="9241186" y="0"/>
                </a:lnTo>
                <a:lnTo>
                  <a:pt x="9241186" y="9563969"/>
                </a:lnTo>
                <a:lnTo>
                  <a:pt x="0" y="9563969"/>
                </a:lnTo>
                <a:lnTo>
                  <a:pt x="0" y="0"/>
                </a:lnTo>
                <a:close/>
              </a:path>
            </a:pathLst>
          </a:custGeom>
          <a:blipFill>
            <a:blip r:embed="rId4"/>
            <a:stretch>
              <a:fillRect l="0" t="0" r="0" b="0"/>
            </a:stretch>
          </a:blipFill>
        </p:spPr>
      </p:sp>
      <p:grpSp>
        <p:nvGrpSpPr>
          <p:cNvPr name="Group 4" id="4"/>
          <p:cNvGrpSpPr/>
          <p:nvPr/>
        </p:nvGrpSpPr>
        <p:grpSpPr>
          <a:xfrm rot="0">
            <a:off x="1864537" y="1589909"/>
            <a:ext cx="14558927" cy="6595372"/>
            <a:chOff x="0" y="0"/>
            <a:chExt cx="19411902" cy="8793829"/>
          </a:xfrm>
        </p:grpSpPr>
        <p:sp>
          <p:nvSpPr>
            <p:cNvPr name="TextBox 5" id="5"/>
            <p:cNvSpPr txBox="true"/>
            <p:nvPr/>
          </p:nvSpPr>
          <p:spPr>
            <a:xfrm rot="0">
              <a:off x="0" y="-66675"/>
              <a:ext cx="19411902" cy="1387475"/>
            </a:xfrm>
            <a:prstGeom prst="rect">
              <a:avLst/>
            </a:prstGeom>
          </p:spPr>
          <p:txBody>
            <a:bodyPr anchor="t" rtlCol="false" tIns="0" lIns="0" bIns="0" rIns="0">
              <a:spAutoFit/>
            </a:bodyPr>
            <a:lstStyle/>
            <a:p>
              <a:pPr algn="ctr">
                <a:lnSpc>
                  <a:spcPts val="7800"/>
                </a:lnSpc>
              </a:pPr>
              <a:r>
                <a:rPr lang="en-US" b="true" sz="6500">
                  <a:solidFill>
                    <a:srgbClr val="191919"/>
                  </a:solidFill>
                  <a:latin typeface="Telegraf Bold"/>
                  <a:ea typeface="Telegraf Bold"/>
                  <a:cs typeface="Telegraf Bold"/>
                  <a:sym typeface="Telegraf Bold"/>
                </a:rPr>
                <a:t>Scenario</a:t>
              </a:r>
            </a:p>
          </p:txBody>
        </p:sp>
        <p:sp>
          <p:nvSpPr>
            <p:cNvPr name="TextBox 6" id="6"/>
            <p:cNvSpPr txBox="true"/>
            <p:nvPr/>
          </p:nvSpPr>
          <p:spPr>
            <a:xfrm rot="0">
              <a:off x="1093015" y="1966944"/>
              <a:ext cx="17225873" cy="6826886"/>
            </a:xfrm>
            <a:prstGeom prst="rect">
              <a:avLst/>
            </a:prstGeom>
          </p:spPr>
          <p:txBody>
            <a:bodyPr anchor="t" rtlCol="false" tIns="0" lIns="0" bIns="0" rIns="0">
              <a:spAutoFit/>
            </a:bodyPr>
            <a:lstStyle/>
            <a:p>
              <a:pPr algn="l">
                <a:lnSpc>
                  <a:spcPts val="5069"/>
                </a:lnSpc>
              </a:pPr>
              <a:r>
                <a:rPr lang="en-US" sz="3899">
                  <a:solidFill>
                    <a:srgbClr val="191919"/>
                  </a:solidFill>
                  <a:latin typeface="Telegraf"/>
                  <a:ea typeface="Telegraf"/>
                  <a:cs typeface="Telegraf"/>
                  <a:sym typeface="Telegraf"/>
                </a:rPr>
                <a:t>Kishore, a resident in your community, comes to your room and asks to speak with you. He mentions that most of the students on your floor use the wrong pronouns to address him.  He mentions that he has corrected them several times but nothing has changed.</a:t>
              </a:r>
            </a:p>
            <a:p>
              <a:pPr algn="l">
                <a:lnSpc>
                  <a:spcPts val="5069"/>
                </a:lnSpc>
              </a:pPr>
            </a:p>
            <a:p>
              <a:pPr algn="l">
                <a:lnSpc>
                  <a:spcPts val="5069"/>
                </a:lnSpc>
              </a:pPr>
              <a:r>
                <a:rPr lang="en-US" sz="3899" b="true">
                  <a:solidFill>
                    <a:srgbClr val="191919"/>
                  </a:solidFill>
                  <a:latin typeface="Telegraf Bold"/>
                  <a:ea typeface="Telegraf Bold"/>
                  <a:cs typeface="Telegraf Bold"/>
                  <a:sym typeface="Telegraf Bold"/>
                </a:rPr>
                <a:t>How might you respond to Kishore’s concerns?</a:t>
              </a:r>
            </a:p>
            <a:p>
              <a:pPr algn="just" marL="0" indent="0" lvl="0">
                <a:lnSpc>
                  <a:spcPts val="5069"/>
                </a:lnSpc>
              </a:pP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6F6F6"/>
        </a:solidFill>
      </p:bgPr>
    </p:bg>
    <p:spTree>
      <p:nvGrpSpPr>
        <p:cNvPr id="1" name=""/>
        <p:cNvGrpSpPr/>
        <p:nvPr/>
      </p:nvGrpSpPr>
      <p:grpSpPr>
        <a:xfrm>
          <a:off x="0" y="0"/>
          <a:ext cx="0" cy="0"/>
          <a:chOff x="0" y="0"/>
          <a:chExt cx="0" cy="0"/>
        </a:xfrm>
      </p:grpSpPr>
      <p:sp>
        <p:nvSpPr>
          <p:cNvPr name="Freeform 2" id="2"/>
          <p:cNvSpPr/>
          <p:nvPr/>
        </p:nvSpPr>
        <p:spPr>
          <a:xfrm flipH="false" flipV="false" rot="0">
            <a:off x="14558927" y="-2524891"/>
            <a:ext cx="8969591" cy="8229600"/>
          </a:xfrm>
          <a:custGeom>
            <a:avLst/>
            <a:gdLst/>
            <a:ahLst/>
            <a:cxnLst/>
            <a:rect r="r" b="b" t="t" l="l"/>
            <a:pathLst>
              <a:path h="8229600" w="8969591">
                <a:moveTo>
                  <a:pt x="0" y="0"/>
                </a:moveTo>
                <a:lnTo>
                  <a:pt x="8969591" y="0"/>
                </a:lnTo>
                <a:lnTo>
                  <a:pt x="8969591" y="8229600"/>
                </a:lnTo>
                <a:lnTo>
                  <a:pt x="0" y="8229600"/>
                </a:lnTo>
                <a:lnTo>
                  <a:pt x="0" y="0"/>
                </a:lnTo>
                <a:close/>
              </a:path>
            </a:pathLst>
          </a:custGeom>
          <a:blipFill>
            <a:blip r:embed="rId3"/>
            <a:stretch>
              <a:fillRect l="0" t="0" r="0" b="0"/>
            </a:stretch>
          </a:blipFill>
        </p:spPr>
      </p:sp>
      <p:sp>
        <p:nvSpPr>
          <p:cNvPr name="Freeform 3" id="3"/>
          <p:cNvSpPr/>
          <p:nvPr/>
        </p:nvSpPr>
        <p:spPr>
          <a:xfrm flipH="false" flipV="false" rot="7479597">
            <a:off x="413147" y="3328092"/>
            <a:ext cx="9241185" cy="9563969"/>
          </a:xfrm>
          <a:custGeom>
            <a:avLst/>
            <a:gdLst/>
            <a:ahLst/>
            <a:cxnLst/>
            <a:rect r="r" b="b" t="t" l="l"/>
            <a:pathLst>
              <a:path h="9563969" w="9241185">
                <a:moveTo>
                  <a:pt x="0" y="0"/>
                </a:moveTo>
                <a:lnTo>
                  <a:pt x="9241186" y="0"/>
                </a:lnTo>
                <a:lnTo>
                  <a:pt x="9241186" y="9563969"/>
                </a:lnTo>
                <a:lnTo>
                  <a:pt x="0" y="9563969"/>
                </a:lnTo>
                <a:lnTo>
                  <a:pt x="0" y="0"/>
                </a:lnTo>
                <a:close/>
              </a:path>
            </a:pathLst>
          </a:custGeom>
          <a:blipFill>
            <a:blip r:embed="rId4"/>
            <a:stretch>
              <a:fillRect l="0" t="0" r="0" b="0"/>
            </a:stretch>
          </a:blipFill>
        </p:spPr>
      </p:sp>
      <p:grpSp>
        <p:nvGrpSpPr>
          <p:cNvPr name="Group 4" id="4"/>
          <p:cNvGrpSpPr/>
          <p:nvPr/>
        </p:nvGrpSpPr>
        <p:grpSpPr>
          <a:xfrm rot="0">
            <a:off x="1864537" y="1908996"/>
            <a:ext cx="14558927" cy="7233547"/>
            <a:chOff x="0" y="0"/>
            <a:chExt cx="19411902" cy="9644729"/>
          </a:xfrm>
        </p:grpSpPr>
        <p:sp>
          <p:nvSpPr>
            <p:cNvPr name="TextBox 5" id="5"/>
            <p:cNvSpPr txBox="true"/>
            <p:nvPr/>
          </p:nvSpPr>
          <p:spPr>
            <a:xfrm rot="0">
              <a:off x="0" y="-66675"/>
              <a:ext cx="19411902" cy="1387475"/>
            </a:xfrm>
            <a:prstGeom prst="rect">
              <a:avLst/>
            </a:prstGeom>
          </p:spPr>
          <p:txBody>
            <a:bodyPr anchor="t" rtlCol="false" tIns="0" lIns="0" bIns="0" rIns="0">
              <a:spAutoFit/>
            </a:bodyPr>
            <a:lstStyle/>
            <a:p>
              <a:pPr algn="ctr">
                <a:lnSpc>
                  <a:spcPts val="7800"/>
                </a:lnSpc>
              </a:pPr>
              <a:r>
                <a:rPr lang="en-US" b="true" sz="6500">
                  <a:solidFill>
                    <a:srgbClr val="191919"/>
                  </a:solidFill>
                  <a:latin typeface="Telegraf Bold"/>
                  <a:ea typeface="Telegraf Bold"/>
                  <a:cs typeface="Telegraf Bold"/>
                  <a:sym typeface="Telegraf Bold"/>
                </a:rPr>
                <a:t>Scenario</a:t>
              </a:r>
            </a:p>
          </p:txBody>
        </p:sp>
        <p:sp>
          <p:nvSpPr>
            <p:cNvPr name="TextBox 6" id="6"/>
            <p:cNvSpPr txBox="true"/>
            <p:nvPr/>
          </p:nvSpPr>
          <p:spPr>
            <a:xfrm rot="0">
              <a:off x="1093015" y="1966944"/>
              <a:ext cx="17225873" cy="7677786"/>
            </a:xfrm>
            <a:prstGeom prst="rect">
              <a:avLst/>
            </a:prstGeom>
          </p:spPr>
          <p:txBody>
            <a:bodyPr anchor="t" rtlCol="false" tIns="0" lIns="0" bIns="0" rIns="0">
              <a:spAutoFit/>
            </a:bodyPr>
            <a:lstStyle/>
            <a:p>
              <a:pPr algn="l">
                <a:lnSpc>
                  <a:spcPts val="5069"/>
                </a:lnSpc>
              </a:pPr>
              <a:r>
                <a:rPr lang="en-US" sz="3899">
                  <a:solidFill>
                    <a:srgbClr val="191919"/>
                  </a:solidFill>
                  <a:latin typeface="Telegraf"/>
                  <a:ea typeface="Telegraf"/>
                  <a:cs typeface="Telegraf"/>
                  <a:sym typeface="Telegraf"/>
                </a:rPr>
                <a:t>Residence Advisor Teri has written a Community Hangout invitation on her whiteboard. </a:t>
              </a:r>
            </a:p>
            <a:p>
              <a:pPr algn="just">
                <a:lnSpc>
                  <a:spcPts val="5069"/>
                </a:lnSpc>
              </a:pPr>
            </a:p>
            <a:p>
              <a:pPr algn="just">
                <a:lnSpc>
                  <a:spcPts val="5069"/>
                </a:lnSpc>
              </a:pPr>
              <a:r>
                <a:rPr lang="en-US" sz="3899" b="true">
                  <a:solidFill>
                    <a:srgbClr val="191919"/>
                  </a:solidFill>
                  <a:latin typeface="Telegraf Bold"/>
                  <a:ea typeface="Telegraf Bold"/>
                  <a:cs typeface="Telegraf Bold"/>
                  <a:sym typeface="Telegraf Bold"/>
                </a:rPr>
                <a:t>The message reads</a:t>
              </a:r>
              <a:r>
                <a:rPr lang="en-US" sz="3899">
                  <a:solidFill>
                    <a:srgbClr val="191919"/>
                  </a:solidFill>
                  <a:latin typeface="Telegraf"/>
                  <a:ea typeface="Telegraf"/>
                  <a:cs typeface="Telegraf"/>
                  <a:sym typeface="Telegraf"/>
                </a:rPr>
                <a:t> Lounge Chats - Join me in the house lounge at 7:00 pm on Friday to connect and have a fun discussion on being a university student!</a:t>
              </a:r>
            </a:p>
            <a:p>
              <a:pPr algn="just">
                <a:lnSpc>
                  <a:spcPts val="5069"/>
                </a:lnSpc>
              </a:pPr>
            </a:p>
            <a:p>
              <a:pPr algn="just">
                <a:lnSpc>
                  <a:spcPts val="5069"/>
                </a:lnSpc>
              </a:pPr>
              <a:r>
                <a:rPr lang="en-US" sz="3899" b="true">
                  <a:solidFill>
                    <a:srgbClr val="191919"/>
                  </a:solidFill>
                  <a:latin typeface="Telegraf Bold"/>
                  <a:ea typeface="Telegraf Bold"/>
                  <a:cs typeface="Telegraf Bold"/>
                  <a:sym typeface="Telegraf Bold"/>
                </a:rPr>
                <a:t>How can it be made more accessible?</a:t>
              </a:r>
            </a:p>
            <a:p>
              <a:pPr algn="just" marL="0" indent="0" lvl="0">
                <a:lnSpc>
                  <a:spcPts val="5069"/>
                </a:lnSpc>
              </a:pP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6F6F6"/>
        </a:solidFill>
      </p:bgPr>
    </p:bg>
    <p:spTree>
      <p:nvGrpSpPr>
        <p:cNvPr id="1" name=""/>
        <p:cNvGrpSpPr/>
        <p:nvPr/>
      </p:nvGrpSpPr>
      <p:grpSpPr>
        <a:xfrm>
          <a:off x="0" y="0"/>
          <a:ext cx="0" cy="0"/>
          <a:chOff x="0" y="0"/>
          <a:chExt cx="0" cy="0"/>
        </a:xfrm>
      </p:grpSpPr>
      <p:sp>
        <p:nvSpPr>
          <p:cNvPr name="Freeform 2" id="2"/>
          <p:cNvSpPr/>
          <p:nvPr/>
        </p:nvSpPr>
        <p:spPr>
          <a:xfrm flipH="false" flipV="false" rot="0">
            <a:off x="14558927" y="-2524891"/>
            <a:ext cx="8969591" cy="8229600"/>
          </a:xfrm>
          <a:custGeom>
            <a:avLst/>
            <a:gdLst/>
            <a:ahLst/>
            <a:cxnLst/>
            <a:rect r="r" b="b" t="t" l="l"/>
            <a:pathLst>
              <a:path h="8229600" w="8969591">
                <a:moveTo>
                  <a:pt x="0" y="0"/>
                </a:moveTo>
                <a:lnTo>
                  <a:pt x="8969591" y="0"/>
                </a:lnTo>
                <a:lnTo>
                  <a:pt x="8969591" y="8229600"/>
                </a:lnTo>
                <a:lnTo>
                  <a:pt x="0" y="8229600"/>
                </a:lnTo>
                <a:lnTo>
                  <a:pt x="0" y="0"/>
                </a:lnTo>
                <a:close/>
              </a:path>
            </a:pathLst>
          </a:custGeom>
          <a:blipFill>
            <a:blip r:embed="rId3"/>
            <a:stretch>
              <a:fillRect l="0" t="0" r="0" b="0"/>
            </a:stretch>
          </a:blipFill>
        </p:spPr>
      </p:sp>
      <p:sp>
        <p:nvSpPr>
          <p:cNvPr name="Freeform 3" id="3"/>
          <p:cNvSpPr/>
          <p:nvPr/>
        </p:nvSpPr>
        <p:spPr>
          <a:xfrm flipH="false" flipV="false" rot="7479597">
            <a:off x="413147" y="3328092"/>
            <a:ext cx="9241185" cy="9563969"/>
          </a:xfrm>
          <a:custGeom>
            <a:avLst/>
            <a:gdLst/>
            <a:ahLst/>
            <a:cxnLst/>
            <a:rect r="r" b="b" t="t" l="l"/>
            <a:pathLst>
              <a:path h="9563969" w="9241185">
                <a:moveTo>
                  <a:pt x="0" y="0"/>
                </a:moveTo>
                <a:lnTo>
                  <a:pt x="9241186" y="0"/>
                </a:lnTo>
                <a:lnTo>
                  <a:pt x="9241186" y="9563969"/>
                </a:lnTo>
                <a:lnTo>
                  <a:pt x="0" y="9563969"/>
                </a:lnTo>
                <a:lnTo>
                  <a:pt x="0" y="0"/>
                </a:lnTo>
                <a:close/>
              </a:path>
            </a:pathLst>
          </a:custGeom>
          <a:blipFill>
            <a:blip r:embed="rId4">
              <a:alphaModFix amt="31000"/>
            </a:blip>
            <a:stretch>
              <a:fillRect l="0" t="0" r="0" b="0"/>
            </a:stretch>
          </a:blipFill>
          <a:ln cap="sq">
            <a:noFill/>
            <a:prstDash val="solid"/>
            <a:miter/>
          </a:ln>
        </p:spPr>
      </p:sp>
      <p:grpSp>
        <p:nvGrpSpPr>
          <p:cNvPr name="Group 4" id="4"/>
          <p:cNvGrpSpPr/>
          <p:nvPr/>
        </p:nvGrpSpPr>
        <p:grpSpPr>
          <a:xfrm rot="0">
            <a:off x="1028700" y="617407"/>
            <a:ext cx="16579182" cy="9052187"/>
            <a:chOff x="0" y="0"/>
            <a:chExt cx="22105576" cy="12069582"/>
          </a:xfrm>
        </p:grpSpPr>
        <p:sp>
          <p:nvSpPr>
            <p:cNvPr name="TextBox 5" id="5"/>
            <p:cNvSpPr txBox="true"/>
            <p:nvPr/>
          </p:nvSpPr>
          <p:spPr>
            <a:xfrm rot="0">
              <a:off x="0" y="-66675"/>
              <a:ext cx="22105576" cy="1387475"/>
            </a:xfrm>
            <a:prstGeom prst="rect">
              <a:avLst/>
            </a:prstGeom>
          </p:spPr>
          <p:txBody>
            <a:bodyPr anchor="t" rtlCol="false" tIns="0" lIns="0" bIns="0" rIns="0">
              <a:spAutoFit/>
            </a:bodyPr>
            <a:lstStyle/>
            <a:p>
              <a:pPr algn="ctr">
                <a:lnSpc>
                  <a:spcPts val="7800"/>
                </a:lnSpc>
              </a:pPr>
              <a:r>
                <a:rPr lang="en-US" b="true" sz="6500">
                  <a:solidFill>
                    <a:srgbClr val="191919"/>
                  </a:solidFill>
                  <a:latin typeface="Telegraf Bold"/>
                  <a:ea typeface="Telegraf Bold"/>
                  <a:cs typeface="Telegraf Bold"/>
                  <a:sym typeface="Telegraf Bold"/>
                </a:rPr>
                <a:t>Scenario</a:t>
              </a:r>
            </a:p>
          </p:txBody>
        </p:sp>
        <p:sp>
          <p:nvSpPr>
            <p:cNvPr name="TextBox 6" id="6"/>
            <p:cNvSpPr txBox="true"/>
            <p:nvPr/>
          </p:nvSpPr>
          <p:spPr>
            <a:xfrm rot="0">
              <a:off x="1244686" y="1966944"/>
              <a:ext cx="19616204" cy="10102639"/>
            </a:xfrm>
            <a:prstGeom prst="rect">
              <a:avLst/>
            </a:prstGeom>
          </p:spPr>
          <p:txBody>
            <a:bodyPr anchor="t" rtlCol="false" tIns="0" lIns="0" bIns="0" rIns="0">
              <a:spAutoFit/>
            </a:bodyPr>
            <a:lstStyle/>
            <a:p>
              <a:pPr algn="l">
                <a:lnSpc>
                  <a:spcPts val="4419"/>
                </a:lnSpc>
              </a:pPr>
              <a:r>
                <a:rPr lang="en-US" sz="3399">
                  <a:solidFill>
                    <a:srgbClr val="191919"/>
                  </a:solidFill>
                  <a:latin typeface="Telegraf"/>
                  <a:ea typeface="Telegraf"/>
                  <a:cs typeface="Telegraf"/>
                  <a:sym typeface="Telegraf"/>
                </a:rPr>
                <a:t>As you leave the lounge following a floor meeting, you overhear one of your residents, Shauna, making the following remark to another member of your floor: </a:t>
              </a:r>
            </a:p>
            <a:p>
              <a:pPr algn="l">
                <a:lnSpc>
                  <a:spcPts val="4419"/>
                </a:lnSpc>
              </a:pPr>
            </a:p>
            <a:p>
              <a:pPr algn="l">
                <a:lnSpc>
                  <a:spcPts val="3899"/>
                </a:lnSpc>
              </a:pPr>
              <a:r>
                <a:rPr lang="en-US" sz="2999">
                  <a:solidFill>
                    <a:srgbClr val="191919"/>
                  </a:solidFill>
                  <a:latin typeface="Telegraf"/>
                  <a:ea typeface="Telegraf"/>
                  <a:cs typeface="Telegraf"/>
                  <a:sym typeface="Telegraf"/>
                </a:rPr>
                <a:t> “ Last night, the weirdest thing happened. I was walking past Maya’s room, and she was playing loud pop music with her door open.  </a:t>
              </a:r>
            </a:p>
            <a:p>
              <a:pPr algn="l">
                <a:lnSpc>
                  <a:spcPts val="3899"/>
                </a:lnSpc>
              </a:pPr>
            </a:p>
            <a:p>
              <a:pPr algn="l">
                <a:lnSpc>
                  <a:spcPts val="3899"/>
                </a:lnSpc>
              </a:pPr>
              <a:r>
                <a:rPr lang="en-US" sz="2999">
                  <a:solidFill>
                    <a:srgbClr val="191919"/>
                  </a:solidFill>
                  <a:latin typeface="Telegraf"/>
                  <a:ea typeface="Telegraf"/>
                  <a:cs typeface="Telegraf"/>
                  <a:sym typeface="Telegraf"/>
                </a:rPr>
                <a:t>When I got back to my room, I turned on some music by Asake while I  was folding some laundry. About 10 minutes later, our RA said my music was too loud and asked me to turn it down. </a:t>
              </a:r>
            </a:p>
            <a:p>
              <a:pPr algn="l">
                <a:lnSpc>
                  <a:spcPts val="3899"/>
                </a:lnSpc>
              </a:pPr>
            </a:p>
            <a:p>
              <a:pPr algn="l">
                <a:lnSpc>
                  <a:spcPts val="3899"/>
                </a:lnSpc>
              </a:pPr>
              <a:r>
                <a:rPr lang="en-US" sz="2999">
                  <a:solidFill>
                    <a:srgbClr val="191919"/>
                  </a:solidFill>
                  <a:latin typeface="Telegraf"/>
                  <a:ea typeface="Telegraf"/>
                  <a:cs typeface="Telegraf"/>
                  <a:sym typeface="Telegraf"/>
                </a:rPr>
                <a:t>Later on, I asked Maya if our RA asked her to turn her music down, and she said no. I feel like I get treated differently than other residents around here. </a:t>
              </a:r>
            </a:p>
            <a:p>
              <a:pPr algn="l">
                <a:lnSpc>
                  <a:spcPts val="3899"/>
                </a:lnSpc>
              </a:pPr>
            </a:p>
            <a:p>
              <a:pPr algn="ctr" marL="0" indent="0" lvl="0">
                <a:lnSpc>
                  <a:spcPts val="3899"/>
                </a:lnSpc>
              </a:pPr>
              <a:r>
                <a:rPr lang="en-US" b="true" sz="2999">
                  <a:solidFill>
                    <a:srgbClr val="191919"/>
                  </a:solidFill>
                  <a:latin typeface="Telegraf Bold"/>
                  <a:ea typeface="Telegraf Bold"/>
                  <a:cs typeface="Telegraf Bold"/>
                  <a:sym typeface="Telegraf Bold"/>
                </a:rPr>
                <a:t>What might be occurring in this situation?</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985937"/>
            <a:ext cx="8423038" cy="14894375"/>
          </a:xfrm>
          <a:custGeom>
            <a:avLst/>
            <a:gdLst/>
            <a:ahLst/>
            <a:cxnLst/>
            <a:rect r="r" b="b" t="t" l="l"/>
            <a:pathLst>
              <a:path h="14894375" w="8423038">
                <a:moveTo>
                  <a:pt x="0" y="0"/>
                </a:moveTo>
                <a:lnTo>
                  <a:pt x="8423038" y="0"/>
                </a:lnTo>
                <a:lnTo>
                  <a:pt x="8423038" y="14894374"/>
                </a:lnTo>
                <a:lnTo>
                  <a:pt x="0" y="14894374"/>
                </a:lnTo>
                <a:lnTo>
                  <a:pt x="0" y="0"/>
                </a:lnTo>
                <a:close/>
              </a:path>
            </a:pathLst>
          </a:custGeom>
          <a:blipFill>
            <a:blip r:embed="rId2"/>
            <a:stretch>
              <a:fillRect l="-52586" t="0" r="-29009" b="0"/>
            </a:stretch>
          </a:blipFill>
        </p:spPr>
      </p:sp>
      <p:sp>
        <p:nvSpPr>
          <p:cNvPr name="TextBox 3" id="3"/>
          <p:cNvSpPr txBox="true"/>
          <p:nvPr/>
        </p:nvSpPr>
        <p:spPr>
          <a:xfrm rot="0">
            <a:off x="781427" y="2712858"/>
            <a:ext cx="6808938" cy="1200150"/>
          </a:xfrm>
          <a:prstGeom prst="rect">
            <a:avLst/>
          </a:prstGeom>
        </p:spPr>
        <p:txBody>
          <a:bodyPr anchor="t" rtlCol="false" tIns="0" lIns="0" bIns="0" rIns="0">
            <a:spAutoFit/>
          </a:bodyPr>
          <a:lstStyle/>
          <a:p>
            <a:pPr algn="ctr">
              <a:lnSpc>
                <a:spcPts val="8879"/>
              </a:lnSpc>
            </a:pPr>
            <a:r>
              <a:rPr lang="en-US" b="true" sz="7399">
                <a:solidFill>
                  <a:srgbClr val="191919"/>
                </a:solidFill>
                <a:latin typeface="Telegraf Bold"/>
                <a:ea typeface="Telegraf Bold"/>
                <a:cs typeface="Telegraf Bold"/>
                <a:sym typeface="Telegraf Bold"/>
              </a:rPr>
              <a:t>Call to Action:</a:t>
            </a:r>
          </a:p>
        </p:txBody>
      </p:sp>
      <p:sp>
        <p:nvSpPr>
          <p:cNvPr name="TextBox 4" id="4"/>
          <p:cNvSpPr txBox="true"/>
          <p:nvPr/>
        </p:nvSpPr>
        <p:spPr>
          <a:xfrm rot="0">
            <a:off x="1340651" y="4084587"/>
            <a:ext cx="6549369" cy="1774466"/>
          </a:xfrm>
          <a:prstGeom prst="rect">
            <a:avLst/>
          </a:prstGeom>
        </p:spPr>
        <p:txBody>
          <a:bodyPr anchor="t" rtlCol="false" tIns="0" lIns="0" bIns="0" rIns="0">
            <a:spAutoFit/>
          </a:bodyPr>
          <a:lstStyle/>
          <a:p>
            <a:pPr algn="ctr" marL="0" indent="0" lvl="0">
              <a:lnSpc>
                <a:spcPts val="4586"/>
              </a:lnSpc>
            </a:pPr>
            <a:r>
              <a:rPr lang="en-US" b="true" sz="3528">
                <a:solidFill>
                  <a:srgbClr val="191919"/>
                </a:solidFill>
                <a:latin typeface="Telegraf Bold"/>
                <a:ea typeface="Telegraf Bold"/>
                <a:cs typeface="Telegraf Bold"/>
                <a:sym typeface="Telegraf Bold"/>
              </a:rPr>
              <a:t>Write down one action that you will take to create a more inclusive community.</a:t>
            </a:r>
          </a:p>
        </p:txBody>
      </p:sp>
      <p:sp>
        <p:nvSpPr>
          <p:cNvPr name="TextBox 5" id="5"/>
          <p:cNvSpPr txBox="true"/>
          <p:nvPr/>
        </p:nvSpPr>
        <p:spPr>
          <a:xfrm rot="0">
            <a:off x="8811338" y="2829852"/>
            <a:ext cx="9111145" cy="4551095"/>
          </a:xfrm>
          <a:prstGeom prst="rect">
            <a:avLst/>
          </a:prstGeom>
        </p:spPr>
        <p:txBody>
          <a:bodyPr anchor="t" rtlCol="false" tIns="0" lIns="0" bIns="0" rIns="0">
            <a:spAutoFit/>
          </a:bodyPr>
          <a:lstStyle/>
          <a:p>
            <a:pPr algn="l">
              <a:lnSpc>
                <a:spcPts val="5985"/>
              </a:lnSpc>
            </a:pPr>
            <a:r>
              <a:rPr lang="en-US" sz="4275">
                <a:solidFill>
                  <a:srgbClr val="191919"/>
                </a:solidFill>
                <a:latin typeface="Poppins Light"/>
                <a:ea typeface="Poppins Light"/>
                <a:cs typeface="Poppins Light"/>
                <a:sym typeface="Poppins Light"/>
              </a:rPr>
              <a:t>"The greatness of a community is most accurately measured by the compassionate actions of its members." </a:t>
            </a:r>
          </a:p>
          <a:p>
            <a:pPr algn="r">
              <a:lnSpc>
                <a:spcPts val="6245"/>
              </a:lnSpc>
            </a:pPr>
          </a:p>
          <a:p>
            <a:pPr algn="r">
              <a:lnSpc>
                <a:spcPts val="6245"/>
              </a:lnSpc>
            </a:pPr>
            <a:r>
              <a:rPr lang="en-US" sz="4461">
                <a:solidFill>
                  <a:srgbClr val="191919"/>
                </a:solidFill>
                <a:latin typeface="Poppins Light Bold"/>
                <a:ea typeface="Poppins Light Bold"/>
                <a:cs typeface="Poppins Light Bold"/>
                <a:sym typeface="Poppins Light Bold"/>
              </a:rPr>
              <a:t>– Coretta Scott King</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6F6F6"/>
        </a:solidFill>
      </p:bgPr>
    </p:bg>
    <p:spTree>
      <p:nvGrpSpPr>
        <p:cNvPr id="1" name=""/>
        <p:cNvGrpSpPr/>
        <p:nvPr/>
      </p:nvGrpSpPr>
      <p:grpSpPr>
        <a:xfrm>
          <a:off x="0" y="0"/>
          <a:ext cx="0" cy="0"/>
          <a:chOff x="0" y="0"/>
          <a:chExt cx="0" cy="0"/>
        </a:xfrm>
      </p:grpSpPr>
      <p:sp>
        <p:nvSpPr>
          <p:cNvPr name="Freeform 2" id="2"/>
          <p:cNvSpPr/>
          <p:nvPr/>
        </p:nvSpPr>
        <p:spPr>
          <a:xfrm flipH="false" flipV="false" rot="0">
            <a:off x="14558927" y="-2524891"/>
            <a:ext cx="8969591" cy="8229600"/>
          </a:xfrm>
          <a:custGeom>
            <a:avLst/>
            <a:gdLst/>
            <a:ahLst/>
            <a:cxnLst/>
            <a:rect r="r" b="b" t="t" l="l"/>
            <a:pathLst>
              <a:path h="8229600" w="8969591">
                <a:moveTo>
                  <a:pt x="0" y="0"/>
                </a:moveTo>
                <a:lnTo>
                  <a:pt x="8969591" y="0"/>
                </a:lnTo>
                <a:lnTo>
                  <a:pt x="8969591" y="8229600"/>
                </a:lnTo>
                <a:lnTo>
                  <a:pt x="0" y="8229600"/>
                </a:lnTo>
                <a:lnTo>
                  <a:pt x="0" y="0"/>
                </a:lnTo>
                <a:close/>
              </a:path>
            </a:pathLst>
          </a:custGeom>
          <a:blipFill>
            <a:blip r:embed="rId2"/>
            <a:stretch>
              <a:fillRect l="0" t="0" r="0" b="0"/>
            </a:stretch>
          </a:blipFill>
        </p:spPr>
      </p:sp>
      <p:sp>
        <p:nvSpPr>
          <p:cNvPr name="Freeform 3" id="3"/>
          <p:cNvSpPr/>
          <p:nvPr/>
        </p:nvSpPr>
        <p:spPr>
          <a:xfrm flipH="false" flipV="false" rot="7479597">
            <a:off x="413147" y="3328092"/>
            <a:ext cx="9241185" cy="9563969"/>
          </a:xfrm>
          <a:custGeom>
            <a:avLst/>
            <a:gdLst/>
            <a:ahLst/>
            <a:cxnLst/>
            <a:rect r="r" b="b" t="t" l="l"/>
            <a:pathLst>
              <a:path h="9563969" w="9241185">
                <a:moveTo>
                  <a:pt x="0" y="0"/>
                </a:moveTo>
                <a:lnTo>
                  <a:pt x="9241186" y="0"/>
                </a:lnTo>
                <a:lnTo>
                  <a:pt x="9241186" y="9563969"/>
                </a:lnTo>
                <a:lnTo>
                  <a:pt x="0" y="9563969"/>
                </a:lnTo>
                <a:lnTo>
                  <a:pt x="0" y="0"/>
                </a:lnTo>
                <a:close/>
              </a:path>
            </a:pathLst>
          </a:custGeom>
          <a:blipFill>
            <a:blip r:embed="rId3"/>
            <a:stretch>
              <a:fillRect l="0" t="0" r="0" b="0"/>
            </a:stretch>
          </a:blipFill>
        </p:spPr>
      </p:sp>
      <p:sp>
        <p:nvSpPr>
          <p:cNvPr name="TextBox 4" id="4"/>
          <p:cNvSpPr txBox="true"/>
          <p:nvPr/>
        </p:nvSpPr>
        <p:spPr>
          <a:xfrm rot="0">
            <a:off x="3729073" y="3931533"/>
            <a:ext cx="10829854" cy="1619250"/>
          </a:xfrm>
          <a:prstGeom prst="rect">
            <a:avLst/>
          </a:prstGeom>
        </p:spPr>
        <p:txBody>
          <a:bodyPr anchor="t" rtlCol="false" tIns="0" lIns="0" bIns="0" rIns="0">
            <a:spAutoFit/>
          </a:bodyPr>
          <a:lstStyle/>
          <a:p>
            <a:pPr algn="ctr">
              <a:lnSpc>
                <a:spcPts val="11999"/>
              </a:lnSpc>
            </a:pPr>
            <a:r>
              <a:rPr lang="en-US" b="true" sz="9999">
                <a:solidFill>
                  <a:srgbClr val="191919"/>
                </a:solidFill>
                <a:latin typeface="Telegraf Bold"/>
                <a:ea typeface="Telegraf Bold"/>
                <a:cs typeface="Telegraf Bold"/>
                <a:sym typeface="Telegraf Bold"/>
              </a:rPr>
              <a:t>Thank You!</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6F6F6"/>
        </a:solidFill>
      </p:bgPr>
    </p:bg>
    <p:spTree>
      <p:nvGrpSpPr>
        <p:cNvPr id="1" name=""/>
        <p:cNvGrpSpPr/>
        <p:nvPr/>
      </p:nvGrpSpPr>
      <p:grpSpPr>
        <a:xfrm>
          <a:off x="0" y="0"/>
          <a:ext cx="0" cy="0"/>
          <a:chOff x="0" y="0"/>
          <a:chExt cx="0" cy="0"/>
        </a:xfrm>
      </p:grpSpPr>
      <p:sp>
        <p:nvSpPr>
          <p:cNvPr name="Freeform 2" id="2"/>
          <p:cNvSpPr/>
          <p:nvPr/>
        </p:nvSpPr>
        <p:spPr>
          <a:xfrm flipH="false" flipV="false" rot="0">
            <a:off x="14558927" y="-2524891"/>
            <a:ext cx="8969591" cy="8229600"/>
          </a:xfrm>
          <a:custGeom>
            <a:avLst/>
            <a:gdLst/>
            <a:ahLst/>
            <a:cxnLst/>
            <a:rect r="r" b="b" t="t" l="l"/>
            <a:pathLst>
              <a:path h="8229600" w="8969591">
                <a:moveTo>
                  <a:pt x="0" y="0"/>
                </a:moveTo>
                <a:lnTo>
                  <a:pt x="8969591" y="0"/>
                </a:lnTo>
                <a:lnTo>
                  <a:pt x="8969591" y="8229600"/>
                </a:lnTo>
                <a:lnTo>
                  <a:pt x="0" y="8229600"/>
                </a:lnTo>
                <a:lnTo>
                  <a:pt x="0" y="0"/>
                </a:lnTo>
                <a:close/>
              </a:path>
            </a:pathLst>
          </a:custGeom>
          <a:blipFill>
            <a:blip r:embed="rId2"/>
            <a:stretch>
              <a:fillRect l="0" t="0" r="0" b="0"/>
            </a:stretch>
          </a:blipFill>
        </p:spPr>
      </p:sp>
      <p:sp>
        <p:nvSpPr>
          <p:cNvPr name="Freeform 3" id="3"/>
          <p:cNvSpPr/>
          <p:nvPr/>
        </p:nvSpPr>
        <p:spPr>
          <a:xfrm flipH="false" flipV="false" rot="7479597">
            <a:off x="413147" y="3328092"/>
            <a:ext cx="9241185" cy="9563969"/>
          </a:xfrm>
          <a:custGeom>
            <a:avLst/>
            <a:gdLst/>
            <a:ahLst/>
            <a:cxnLst/>
            <a:rect r="r" b="b" t="t" l="l"/>
            <a:pathLst>
              <a:path h="9563969" w="9241185">
                <a:moveTo>
                  <a:pt x="0" y="0"/>
                </a:moveTo>
                <a:lnTo>
                  <a:pt x="9241186" y="0"/>
                </a:lnTo>
                <a:lnTo>
                  <a:pt x="9241186" y="9563969"/>
                </a:lnTo>
                <a:lnTo>
                  <a:pt x="0" y="9563969"/>
                </a:lnTo>
                <a:lnTo>
                  <a:pt x="0" y="0"/>
                </a:lnTo>
                <a:close/>
              </a:path>
            </a:pathLst>
          </a:custGeom>
          <a:blipFill>
            <a:blip r:embed="rId3"/>
            <a:stretch>
              <a:fillRect l="0" t="0" r="0" b="0"/>
            </a:stretch>
          </a:blipFill>
        </p:spPr>
      </p:sp>
      <p:grpSp>
        <p:nvGrpSpPr>
          <p:cNvPr name="Group 4" id="4"/>
          <p:cNvGrpSpPr/>
          <p:nvPr/>
        </p:nvGrpSpPr>
        <p:grpSpPr>
          <a:xfrm rot="0">
            <a:off x="3729073" y="2040541"/>
            <a:ext cx="10829854" cy="5319022"/>
            <a:chOff x="0" y="0"/>
            <a:chExt cx="14439805" cy="7092029"/>
          </a:xfrm>
        </p:grpSpPr>
        <p:sp>
          <p:nvSpPr>
            <p:cNvPr name="TextBox 5" id="5"/>
            <p:cNvSpPr txBox="true"/>
            <p:nvPr/>
          </p:nvSpPr>
          <p:spPr>
            <a:xfrm rot="0">
              <a:off x="0" y="-66675"/>
              <a:ext cx="14439805" cy="1387475"/>
            </a:xfrm>
            <a:prstGeom prst="rect">
              <a:avLst/>
            </a:prstGeom>
          </p:spPr>
          <p:txBody>
            <a:bodyPr anchor="t" rtlCol="false" tIns="0" lIns="0" bIns="0" rIns="0">
              <a:spAutoFit/>
            </a:bodyPr>
            <a:lstStyle/>
            <a:p>
              <a:pPr algn="ctr">
                <a:lnSpc>
                  <a:spcPts val="7800"/>
                </a:lnSpc>
              </a:pPr>
              <a:r>
                <a:rPr lang="en-US" b="true" sz="6500">
                  <a:solidFill>
                    <a:srgbClr val="191919"/>
                  </a:solidFill>
                  <a:latin typeface="Telegraf Bold"/>
                  <a:ea typeface="Telegraf Bold"/>
                  <a:cs typeface="Telegraf Bold"/>
                  <a:sym typeface="Telegraf Bold"/>
                </a:rPr>
                <a:t>Think, Pair, Share</a:t>
              </a:r>
            </a:p>
          </p:txBody>
        </p:sp>
        <p:sp>
          <p:nvSpPr>
            <p:cNvPr name="TextBox 6" id="6"/>
            <p:cNvSpPr txBox="true"/>
            <p:nvPr/>
          </p:nvSpPr>
          <p:spPr>
            <a:xfrm rot="0">
              <a:off x="813054" y="1966944"/>
              <a:ext cx="12813697" cy="5125086"/>
            </a:xfrm>
            <a:prstGeom prst="rect">
              <a:avLst/>
            </a:prstGeom>
          </p:spPr>
          <p:txBody>
            <a:bodyPr anchor="t" rtlCol="false" tIns="0" lIns="0" bIns="0" rIns="0">
              <a:spAutoFit/>
            </a:bodyPr>
            <a:lstStyle/>
            <a:p>
              <a:pPr algn="ctr">
                <a:lnSpc>
                  <a:spcPts val="5069"/>
                </a:lnSpc>
              </a:pPr>
              <a:r>
                <a:rPr lang="en-US" sz="3899">
                  <a:solidFill>
                    <a:srgbClr val="191919"/>
                  </a:solidFill>
                  <a:latin typeface="Telegraf"/>
                  <a:ea typeface="Telegraf"/>
                  <a:cs typeface="Telegraf"/>
                  <a:sym typeface="Telegraf"/>
                </a:rPr>
                <a:t>With the person sitting next to you, discuss a time when you felt that you were a  valued member of a community.  </a:t>
              </a:r>
            </a:p>
            <a:p>
              <a:pPr algn="ctr">
                <a:lnSpc>
                  <a:spcPts val="5069"/>
                </a:lnSpc>
              </a:pPr>
            </a:p>
            <a:p>
              <a:pPr algn="ctr" marL="0" indent="0" lvl="0">
                <a:lnSpc>
                  <a:spcPts val="5069"/>
                </a:lnSpc>
              </a:pPr>
              <a:r>
                <a:rPr lang="en-US" sz="3899">
                  <a:solidFill>
                    <a:srgbClr val="191919"/>
                  </a:solidFill>
                  <a:latin typeface="Telegraf"/>
                  <a:ea typeface="Telegraf"/>
                  <a:cs typeface="Telegraf"/>
                  <a:sym typeface="Telegraf"/>
                </a:rPr>
                <a:t>What specifically made you feel welcome and accepted in that space?</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6F6F6"/>
        </a:solidFill>
      </p:bgPr>
    </p:bg>
    <p:spTree>
      <p:nvGrpSpPr>
        <p:cNvPr id="1" name=""/>
        <p:cNvGrpSpPr/>
        <p:nvPr/>
      </p:nvGrpSpPr>
      <p:grpSpPr>
        <a:xfrm>
          <a:off x="0" y="0"/>
          <a:ext cx="0" cy="0"/>
          <a:chOff x="0" y="0"/>
          <a:chExt cx="0" cy="0"/>
        </a:xfrm>
      </p:grpSpPr>
      <p:sp>
        <p:nvSpPr>
          <p:cNvPr name="Freeform 2" id="2"/>
          <p:cNvSpPr/>
          <p:nvPr/>
        </p:nvSpPr>
        <p:spPr>
          <a:xfrm flipH="false" flipV="false" rot="0">
            <a:off x="0" y="-1158226"/>
            <a:ext cx="7958528" cy="13302134"/>
          </a:xfrm>
          <a:custGeom>
            <a:avLst/>
            <a:gdLst/>
            <a:ahLst/>
            <a:cxnLst/>
            <a:rect r="r" b="b" t="t" l="l"/>
            <a:pathLst>
              <a:path h="13302134" w="7958528">
                <a:moveTo>
                  <a:pt x="0" y="0"/>
                </a:moveTo>
                <a:lnTo>
                  <a:pt x="7958528" y="0"/>
                </a:lnTo>
                <a:lnTo>
                  <a:pt x="7958528" y="13302133"/>
                </a:lnTo>
                <a:lnTo>
                  <a:pt x="0" y="13302133"/>
                </a:lnTo>
                <a:lnTo>
                  <a:pt x="0" y="0"/>
                </a:lnTo>
                <a:close/>
              </a:path>
            </a:pathLst>
          </a:custGeom>
          <a:blipFill>
            <a:blip r:embed="rId2"/>
            <a:stretch>
              <a:fillRect l="-28032" t="0" r="-16755" b="0"/>
            </a:stretch>
          </a:blipFill>
        </p:spPr>
      </p:sp>
      <p:grpSp>
        <p:nvGrpSpPr>
          <p:cNvPr name="Group 3" id="3"/>
          <p:cNvGrpSpPr>
            <a:grpSpLocks noChangeAspect="true"/>
          </p:cNvGrpSpPr>
          <p:nvPr/>
        </p:nvGrpSpPr>
        <p:grpSpPr>
          <a:xfrm rot="0">
            <a:off x="1028700" y="2128217"/>
            <a:ext cx="5720041" cy="5720041"/>
            <a:chOff x="0" y="0"/>
            <a:chExt cx="6272530" cy="6272530"/>
          </a:xfrm>
        </p:grpSpPr>
        <p:sp>
          <p:nvSpPr>
            <p:cNvPr name="Freeform 4" id="4"/>
            <p:cNvSpPr/>
            <p:nvPr/>
          </p:nvSpPr>
          <p:spPr>
            <a:xfrm flipH="false" flipV="false" rot="0">
              <a:off x="-177800" y="-179070"/>
              <a:ext cx="6629400" cy="6629400"/>
            </a:xfrm>
            <a:custGeom>
              <a:avLst/>
              <a:gdLst/>
              <a:ahLst/>
              <a:cxnLst/>
              <a:rect r="r" b="b" t="t" l="l"/>
              <a:pathLst>
                <a:path h="6629400" w="6629400">
                  <a:moveTo>
                    <a:pt x="5915660" y="3328670"/>
                  </a:moveTo>
                  <a:cubicBezTo>
                    <a:pt x="6629400" y="4043680"/>
                    <a:pt x="6629400" y="5201920"/>
                    <a:pt x="5915660" y="5915660"/>
                  </a:cubicBezTo>
                  <a:cubicBezTo>
                    <a:pt x="5200650" y="6629400"/>
                    <a:pt x="4042410" y="6629400"/>
                    <a:pt x="3328670" y="5915660"/>
                  </a:cubicBezTo>
                  <a:lnTo>
                    <a:pt x="3314700" y="5901690"/>
                  </a:lnTo>
                  <a:lnTo>
                    <a:pt x="3300730" y="5915660"/>
                  </a:lnTo>
                  <a:cubicBezTo>
                    <a:pt x="2585720" y="6629400"/>
                    <a:pt x="1427480" y="6629400"/>
                    <a:pt x="713740" y="5915660"/>
                  </a:cubicBezTo>
                  <a:cubicBezTo>
                    <a:pt x="0" y="5200650"/>
                    <a:pt x="0" y="4042410"/>
                    <a:pt x="713740" y="3328670"/>
                  </a:cubicBezTo>
                  <a:lnTo>
                    <a:pt x="727710" y="3314700"/>
                  </a:lnTo>
                  <a:lnTo>
                    <a:pt x="713740" y="3300730"/>
                  </a:lnTo>
                  <a:cubicBezTo>
                    <a:pt x="0" y="2585720"/>
                    <a:pt x="0" y="1427480"/>
                    <a:pt x="713740" y="713740"/>
                  </a:cubicBezTo>
                  <a:cubicBezTo>
                    <a:pt x="1427480" y="1270"/>
                    <a:pt x="2585720" y="1270"/>
                    <a:pt x="3300730" y="713740"/>
                  </a:cubicBezTo>
                  <a:lnTo>
                    <a:pt x="3314700" y="727710"/>
                  </a:lnTo>
                  <a:lnTo>
                    <a:pt x="3328670" y="713740"/>
                  </a:lnTo>
                  <a:cubicBezTo>
                    <a:pt x="4043680" y="0"/>
                    <a:pt x="5201920" y="0"/>
                    <a:pt x="5915660" y="713740"/>
                  </a:cubicBezTo>
                  <a:cubicBezTo>
                    <a:pt x="6629400" y="1428750"/>
                    <a:pt x="6629400" y="2586990"/>
                    <a:pt x="5915660" y="3300730"/>
                  </a:cubicBezTo>
                  <a:lnTo>
                    <a:pt x="5901690" y="3314700"/>
                  </a:lnTo>
                  <a:lnTo>
                    <a:pt x="5915660" y="3328670"/>
                  </a:lnTo>
                  <a:close/>
                </a:path>
              </a:pathLst>
            </a:custGeom>
            <a:blipFill>
              <a:blip r:embed="rId3"/>
              <a:stretch>
                <a:fillRect l="-30291" t="0" r="-19801" b="0"/>
              </a:stretch>
            </a:blipFill>
          </p:spPr>
        </p:sp>
      </p:grpSp>
      <p:grpSp>
        <p:nvGrpSpPr>
          <p:cNvPr name="Group 5" id="5"/>
          <p:cNvGrpSpPr/>
          <p:nvPr/>
        </p:nvGrpSpPr>
        <p:grpSpPr>
          <a:xfrm rot="0">
            <a:off x="9559908" y="2128217"/>
            <a:ext cx="7949406" cy="6323842"/>
            <a:chOff x="0" y="0"/>
            <a:chExt cx="10599208" cy="8431789"/>
          </a:xfrm>
        </p:grpSpPr>
        <p:sp>
          <p:nvSpPr>
            <p:cNvPr name="TextBox 6" id="6"/>
            <p:cNvSpPr txBox="true"/>
            <p:nvPr/>
          </p:nvSpPr>
          <p:spPr>
            <a:xfrm rot="0">
              <a:off x="0" y="-66675"/>
              <a:ext cx="10599208" cy="2708275"/>
            </a:xfrm>
            <a:prstGeom prst="rect">
              <a:avLst/>
            </a:prstGeom>
          </p:spPr>
          <p:txBody>
            <a:bodyPr anchor="t" rtlCol="false" tIns="0" lIns="0" bIns="0" rIns="0">
              <a:spAutoFit/>
            </a:bodyPr>
            <a:lstStyle/>
            <a:p>
              <a:pPr algn="l">
                <a:lnSpc>
                  <a:spcPts val="7800"/>
                </a:lnSpc>
              </a:pPr>
              <a:r>
                <a:rPr lang="en-US" b="true" sz="6500">
                  <a:solidFill>
                    <a:srgbClr val="191919"/>
                  </a:solidFill>
                  <a:latin typeface="Telegraf Bold"/>
                  <a:ea typeface="Telegraf Bold"/>
                  <a:cs typeface="Telegraf Bold"/>
                  <a:sym typeface="Telegraf Bold"/>
                </a:rPr>
                <a:t>Defining</a:t>
              </a:r>
            </a:p>
            <a:p>
              <a:pPr algn="l">
                <a:lnSpc>
                  <a:spcPts val="7800"/>
                </a:lnSpc>
              </a:pPr>
              <a:r>
                <a:rPr lang="en-US" b="true" sz="6500">
                  <a:solidFill>
                    <a:srgbClr val="191919"/>
                  </a:solidFill>
                  <a:latin typeface="Telegraf Bold"/>
                  <a:ea typeface="Telegraf Bold"/>
                  <a:cs typeface="Telegraf Bold"/>
                  <a:sym typeface="Telegraf Bold"/>
                </a:rPr>
                <a:t>Inclusion</a:t>
              </a:r>
            </a:p>
          </p:txBody>
        </p:sp>
        <p:sp>
          <p:nvSpPr>
            <p:cNvPr name="TextBox 7" id="7"/>
            <p:cNvSpPr txBox="true"/>
            <p:nvPr/>
          </p:nvSpPr>
          <p:spPr>
            <a:xfrm rot="0">
              <a:off x="0" y="3431871"/>
              <a:ext cx="10599208" cy="4052782"/>
            </a:xfrm>
            <a:prstGeom prst="rect">
              <a:avLst/>
            </a:prstGeom>
          </p:spPr>
          <p:txBody>
            <a:bodyPr anchor="t" rtlCol="false" tIns="0" lIns="0" bIns="0" rIns="0">
              <a:spAutoFit/>
            </a:bodyPr>
            <a:lstStyle/>
            <a:p>
              <a:pPr algn="l" marL="0" indent="0" lvl="0">
                <a:lnSpc>
                  <a:spcPts val="4029"/>
                </a:lnSpc>
              </a:pPr>
              <a:r>
                <a:rPr lang="en-US" b="true" sz="3099">
                  <a:solidFill>
                    <a:srgbClr val="191919"/>
                  </a:solidFill>
                  <a:latin typeface="Telegraf Medium"/>
                  <a:ea typeface="Telegraf Medium"/>
                  <a:cs typeface="Telegraf Medium"/>
                  <a:sym typeface="Telegraf Medium"/>
                </a:rPr>
                <a:t>Inclusion is an active, intentional, and continuous process to address inequities in power and privilege, and to build a respectful and diverse community that ensures welcoming spaces and opportunities to flourish for all. </a:t>
              </a:r>
            </a:p>
          </p:txBody>
        </p:sp>
        <p:sp>
          <p:nvSpPr>
            <p:cNvPr name="TextBox 8" id="8"/>
            <p:cNvSpPr txBox="true"/>
            <p:nvPr/>
          </p:nvSpPr>
          <p:spPr>
            <a:xfrm rot="0">
              <a:off x="0" y="8142442"/>
              <a:ext cx="10599208" cy="289347"/>
            </a:xfrm>
            <a:prstGeom prst="rect">
              <a:avLst/>
            </a:prstGeom>
          </p:spPr>
          <p:txBody>
            <a:bodyPr anchor="t" rtlCol="false" tIns="0" lIns="0" bIns="0" rIns="0">
              <a:spAutoFit/>
            </a:bodyPr>
            <a:lstStyle/>
            <a:p>
              <a:pPr algn="l">
                <a:lnSpc>
                  <a:spcPts val="1820"/>
                </a:lnSpc>
              </a:pPr>
              <a:r>
                <a:rPr lang="en-US" sz="1300">
                  <a:solidFill>
                    <a:srgbClr val="191919"/>
                  </a:solidFill>
                  <a:latin typeface="Poppins Light"/>
                  <a:ea typeface="Poppins Light"/>
                  <a:cs typeface="Poppins Light"/>
                  <a:sym typeface="Poppins Light"/>
                </a:rPr>
                <a:t>Source: </a:t>
              </a:r>
              <a:r>
                <a:rPr lang="en-US" sz="1300" u="sng">
                  <a:solidFill>
                    <a:srgbClr val="191919"/>
                  </a:solidFill>
                  <a:latin typeface="Poppins Light"/>
                  <a:ea typeface="Poppins Light"/>
                  <a:cs typeface="Poppins Light"/>
                  <a:sym typeface="Poppins Light"/>
                  <a:hlinkClick r:id="rId4" tooltip="http://aacu.org/"/>
                </a:rPr>
                <a:t>Association of American Colleges &amp; Universities. </a:t>
              </a:r>
              <a:r>
                <a:rPr lang="en-US" sz="1300">
                  <a:solidFill>
                    <a:srgbClr val="191919"/>
                  </a:solidFill>
                  <a:latin typeface="Poppins Light"/>
                  <a:ea typeface="Poppins Light"/>
                  <a:cs typeface="Poppins Light"/>
                  <a:sym typeface="Poppins Light"/>
                </a:rPr>
                <a:t>/</a:t>
              </a:r>
              <a:r>
                <a:rPr lang="en-US" sz="1300" u="sng">
                  <a:solidFill>
                    <a:srgbClr val="191919"/>
                  </a:solidFill>
                  <a:latin typeface="Poppins Light"/>
                  <a:ea typeface="Poppins Light"/>
                  <a:cs typeface="Poppins Light"/>
                  <a:sym typeface="Poppins Light"/>
                  <a:hlinkClick r:id="rId5" tooltip="https://www.merriam-webster.com/dictionary/inclusion"/>
                </a:rPr>
                <a:t>Merriam-Webster’s Dictionar</a:t>
              </a:r>
              <a:r>
                <a:rPr lang="en-US" sz="1300">
                  <a:solidFill>
                    <a:srgbClr val="191919"/>
                  </a:solidFill>
                  <a:latin typeface="Poppins Light"/>
                  <a:ea typeface="Poppins Light"/>
                  <a:cs typeface="Poppins Light"/>
                  <a:sym typeface="Poppins Light"/>
                </a:rPr>
                <a:t>y.</a:t>
              </a:r>
            </a:p>
          </p:txBody>
        </p:sp>
      </p:grpSp>
    </p:spTree>
  </p:cSld>
  <p:clrMapOvr>
    <a:masterClrMapping/>
  </p:clrMapOvr>
</p:sld>
</file>

<file path=ppt/slides/slide5.xml><?xml version="1.0" encoding="utf-8"?>
<p:sld xmlns:p="http://schemas.openxmlformats.org/presentationml/2006/main" xmlns:a="http://schemas.openxmlformats.org/drawingml/2006/main">
  <p:cSld>
    <p:bg>
      <p:bgPr>
        <a:solidFill>
          <a:srgbClr val="DBEDFF"/>
        </a:solidFill>
      </p:bgPr>
    </p:bg>
    <p:spTree>
      <p:nvGrpSpPr>
        <p:cNvPr id="1" name=""/>
        <p:cNvGrpSpPr/>
        <p:nvPr/>
      </p:nvGrpSpPr>
      <p:grpSpPr>
        <a:xfrm>
          <a:off x="0" y="0"/>
          <a:ext cx="0" cy="0"/>
          <a:chOff x="0" y="0"/>
          <a:chExt cx="0" cy="0"/>
        </a:xfrm>
      </p:grpSpPr>
      <p:sp>
        <p:nvSpPr>
          <p:cNvPr name="TextBox 2" id="2"/>
          <p:cNvSpPr txBox="true"/>
          <p:nvPr/>
        </p:nvSpPr>
        <p:spPr>
          <a:xfrm rot="0">
            <a:off x="1028700" y="962025"/>
            <a:ext cx="16230600" cy="2047875"/>
          </a:xfrm>
          <a:prstGeom prst="rect">
            <a:avLst/>
          </a:prstGeom>
        </p:spPr>
        <p:txBody>
          <a:bodyPr anchor="t" rtlCol="false" tIns="0" lIns="0" bIns="0" rIns="0">
            <a:spAutoFit/>
          </a:bodyPr>
          <a:lstStyle/>
          <a:p>
            <a:pPr algn="l">
              <a:lnSpc>
                <a:spcPts val="7800"/>
              </a:lnSpc>
            </a:pPr>
            <a:r>
              <a:rPr lang="en-US" sz="6500" b="true">
                <a:solidFill>
                  <a:srgbClr val="191919"/>
                </a:solidFill>
                <a:latin typeface="Telegraf Bold"/>
                <a:ea typeface="Telegraf Bold"/>
                <a:cs typeface="Telegraf Bold"/>
                <a:sym typeface="Telegraf Bold"/>
              </a:rPr>
              <a:t>Inclusion &amp; Diversity: </a:t>
            </a:r>
          </a:p>
          <a:p>
            <a:pPr algn="l">
              <a:lnSpc>
                <a:spcPts val="7800"/>
              </a:lnSpc>
            </a:pPr>
            <a:r>
              <a:rPr lang="en-US" sz="6500" b="true">
                <a:solidFill>
                  <a:srgbClr val="191919"/>
                </a:solidFill>
                <a:latin typeface="Telegraf Bold"/>
                <a:ea typeface="Telegraf Bold"/>
                <a:cs typeface="Telegraf Bold"/>
                <a:sym typeface="Telegraf Bold"/>
              </a:rPr>
              <a:t>What’s the difference?</a:t>
            </a:r>
          </a:p>
        </p:txBody>
      </p:sp>
      <p:sp>
        <p:nvSpPr>
          <p:cNvPr name="TextBox 3" id="3"/>
          <p:cNvSpPr txBox="true"/>
          <p:nvPr/>
        </p:nvSpPr>
        <p:spPr>
          <a:xfrm rot="0">
            <a:off x="1028700" y="3344761"/>
            <a:ext cx="15614753" cy="2046605"/>
          </a:xfrm>
          <a:prstGeom prst="rect">
            <a:avLst/>
          </a:prstGeom>
        </p:spPr>
        <p:txBody>
          <a:bodyPr anchor="t" rtlCol="false" tIns="0" lIns="0" bIns="0" rIns="0">
            <a:spAutoFit/>
          </a:bodyPr>
          <a:lstStyle/>
          <a:p>
            <a:pPr algn="l">
              <a:lnSpc>
                <a:spcPts val="4029"/>
              </a:lnSpc>
            </a:pPr>
            <a:r>
              <a:rPr lang="en-US" sz="3099" b="true">
                <a:solidFill>
                  <a:srgbClr val="191919"/>
                </a:solidFill>
                <a:latin typeface="Telegraf Bold"/>
                <a:ea typeface="Telegraf Bold"/>
                <a:cs typeface="Telegraf Bold"/>
                <a:sym typeface="Telegraf Bold"/>
              </a:rPr>
              <a:t>Diversity: </a:t>
            </a:r>
            <a:r>
              <a:rPr lang="en-US" sz="3099">
                <a:solidFill>
                  <a:srgbClr val="191919"/>
                </a:solidFill>
                <a:latin typeface="Telegraf"/>
                <a:ea typeface="Telegraf"/>
                <a:cs typeface="Telegraf"/>
                <a:sym typeface="Telegraf"/>
              </a:rPr>
              <a:t>the practice or quality of including or involving people from a range of different social and ethnic backgrounds and of different  genders, sexual  orientations, etc.</a:t>
            </a:r>
          </a:p>
          <a:p>
            <a:pPr algn="r" marL="0" indent="0" lvl="0">
              <a:lnSpc>
                <a:spcPts val="4029"/>
              </a:lnSpc>
            </a:pPr>
            <a:r>
              <a:rPr lang="en-US" sz="3099">
                <a:solidFill>
                  <a:srgbClr val="191919"/>
                </a:solidFill>
                <a:latin typeface="Telegraf"/>
                <a:ea typeface="Telegraf"/>
                <a:cs typeface="Telegraf"/>
                <a:sym typeface="Telegraf"/>
              </a:rPr>
              <a:t>Oxford Dictionary</a:t>
            </a:r>
          </a:p>
        </p:txBody>
      </p:sp>
      <p:sp>
        <p:nvSpPr>
          <p:cNvPr name="TextBox 4" id="4"/>
          <p:cNvSpPr txBox="true"/>
          <p:nvPr/>
        </p:nvSpPr>
        <p:spPr>
          <a:xfrm rot="0">
            <a:off x="1028700" y="5724741"/>
            <a:ext cx="15614753" cy="2551430"/>
          </a:xfrm>
          <a:prstGeom prst="rect">
            <a:avLst/>
          </a:prstGeom>
        </p:spPr>
        <p:txBody>
          <a:bodyPr anchor="t" rtlCol="false" tIns="0" lIns="0" bIns="0" rIns="0">
            <a:spAutoFit/>
          </a:bodyPr>
          <a:lstStyle/>
          <a:p>
            <a:pPr algn="l">
              <a:lnSpc>
                <a:spcPts val="4029"/>
              </a:lnSpc>
            </a:pPr>
            <a:r>
              <a:rPr lang="en-US" sz="3099" b="true">
                <a:solidFill>
                  <a:srgbClr val="191919"/>
                </a:solidFill>
                <a:latin typeface="Telegraf Bold"/>
                <a:ea typeface="Telegraf Bold"/>
                <a:cs typeface="Telegraf Bold"/>
                <a:sym typeface="Telegraf Bold"/>
              </a:rPr>
              <a:t>Inclusion: </a:t>
            </a:r>
            <a:r>
              <a:rPr lang="en-US" sz="3099">
                <a:solidFill>
                  <a:srgbClr val="191919"/>
                </a:solidFill>
                <a:latin typeface="Telegraf"/>
                <a:ea typeface="Telegraf"/>
                <a:cs typeface="Telegraf"/>
                <a:sym typeface="Telegraf"/>
              </a:rPr>
              <a:t>the practice or policy of providing equal access to opportunities and resources for people who might otherwise be excluded or  marginalized</a:t>
            </a:r>
            <a:r>
              <a:rPr lang="en-US" sz="3099">
                <a:solidFill>
                  <a:srgbClr val="191919"/>
                </a:solidFill>
                <a:latin typeface="Telegraf"/>
                <a:ea typeface="Telegraf"/>
                <a:cs typeface="Telegraf"/>
                <a:sym typeface="Telegraf"/>
              </a:rPr>
              <a:t>, such as those who have physical or intellectual disabilities and members of other minority groups. </a:t>
            </a:r>
          </a:p>
          <a:p>
            <a:pPr algn="r" marL="0" indent="0" lvl="0">
              <a:lnSpc>
                <a:spcPts val="4029"/>
              </a:lnSpc>
            </a:pPr>
            <a:r>
              <a:rPr lang="en-US" sz="3099">
                <a:solidFill>
                  <a:srgbClr val="191919"/>
                </a:solidFill>
                <a:latin typeface="Telegraf"/>
                <a:ea typeface="Telegraf"/>
                <a:cs typeface="Telegraf"/>
                <a:sym typeface="Telegraf"/>
              </a:rPr>
              <a:t>Oxford Dictionary </a:t>
            </a:r>
          </a:p>
        </p:txBody>
      </p:sp>
    </p:spTree>
  </p:cSld>
  <p:clrMapOvr>
    <a:masterClrMapping/>
  </p:clrMapOvr>
</p:sld>
</file>

<file path=ppt/slides/slide6.xml><?xml version="1.0" encoding="utf-8"?>
<p:sld xmlns:p="http://schemas.openxmlformats.org/presentationml/2006/main" xmlns:a="http://schemas.openxmlformats.org/drawingml/2006/main">
  <p:cSld>
    <p:bg>
      <p:bgPr>
        <a:solidFill>
          <a:srgbClr val="DBEDFF"/>
        </a:solidFill>
      </p:bgPr>
    </p:bg>
    <p:spTree>
      <p:nvGrpSpPr>
        <p:cNvPr id="1" name=""/>
        <p:cNvGrpSpPr/>
        <p:nvPr/>
      </p:nvGrpSpPr>
      <p:grpSpPr>
        <a:xfrm>
          <a:off x="0" y="0"/>
          <a:ext cx="0" cy="0"/>
          <a:chOff x="0" y="0"/>
          <a:chExt cx="0" cy="0"/>
        </a:xfrm>
      </p:grpSpPr>
      <p:sp>
        <p:nvSpPr>
          <p:cNvPr name="TextBox 2" id="2"/>
          <p:cNvSpPr txBox="true"/>
          <p:nvPr/>
        </p:nvSpPr>
        <p:spPr>
          <a:xfrm rot="0">
            <a:off x="1028700" y="1189008"/>
            <a:ext cx="16230600" cy="1057275"/>
          </a:xfrm>
          <a:prstGeom prst="rect">
            <a:avLst/>
          </a:prstGeom>
        </p:spPr>
        <p:txBody>
          <a:bodyPr anchor="t" rtlCol="false" tIns="0" lIns="0" bIns="0" rIns="0">
            <a:spAutoFit/>
          </a:bodyPr>
          <a:lstStyle/>
          <a:p>
            <a:pPr algn="l">
              <a:lnSpc>
                <a:spcPts val="7800"/>
              </a:lnSpc>
            </a:pPr>
            <a:r>
              <a:rPr lang="en-US" sz="6500" b="true">
                <a:solidFill>
                  <a:srgbClr val="191919"/>
                </a:solidFill>
                <a:latin typeface="Telegraf Bold"/>
                <a:ea typeface="Telegraf Bold"/>
                <a:cs typeface="Telegraf Bold"/>
                <a:sym typeface="Telegraf Bold"/>
              </a:rPr>
              <a:t>Inclusion &amp; Diversity: </a:t>
            </a:r>
            <a:r>
              <a:rPr lang="en-US" sz="6500">
                <a:solidFill>
                  <a:srgbClr val="191919"/>
                </a:solidFill>
                <a:latin typeface="Telegraf"/>
                <a:ea typeface="Telegraf"/>
                <a:cs typeface="Telegraf"/>
                <a:sym typeface="Telegraf"/>
              </a:rPr>
              <a:t>In other words...</a:t>
            </a:r>
          </a:p>
        </p:txBody>
      </p:sp>
      <p:sp>
        <p:nvSpPr>
          <p:cNvPr name="TextBox 3" id="3"/>
          <p:cNvSpPr txBox="true"/>
          <p:nvPr/>
        </p:nvSpPr>
        <p:spPr>
          <a:xfrm rot="0">
            <a:off x="1028700" y="3150353"/>
            <a:ext cx="16230600" cy="4664870"/>
          </a:xfrm>
          <a:prstGeom prst="rect">
            <a:avLst/>
          </a:prstGeom>
        </p:spPr>
        <p:txBody>
          <a:bodyPr anchor="t" rtlCol="false" tIns="0" lIns="0" bIns="0" rIns="0">
            <a:spAutoFit/>
          </a:bodyPr>
          <a:lstStyle/>
          <a:p>
            <a:pPr algn="l" marL="0" indent="0" lvl="0">
              <a:lnSpc>
                <a:spcPts val="6093"/>
              </a:lnSpc>
            </a:pPr>
            <a:r>
              <a:rPr lang="en-US" b="true" sz="4687">
                <a:solidFill>
                  <a:srgbClr val="191919"/>
                </a:solidFill>
                <a:latin typeface="Telegraf Bold"/>
                <a:ea typeface="Telegraf Bold"/>
                <a:cs typeface="Telegraf Bold"/>
                <a:sym typeface="Telegraf Bold"/>
              </a:rPr>
              <a:t>Diversity</a:t>
            </a:r>
            <a:r>
              <a:rPr lang="en-US" b="true" sz="4687">
                <a:solidFill>
                  <a:srgbClr val="191919"/>
                </a:solidFill>
                <a:latin typeface="Telegraf Medium"/>
                <a:ea typeface="Telegraf Medium"/>
                <a:cs typeface="Telegraf Medium"/>
                <a:sym typeface="Telegraf Medium"/>
              </a:rPr>
              <a:t> refers to the variation in personal, physical, and social characteristics, such as gender, ethnicity, age, and education. </a:t>
            </a:r>
            <a:r>
              <a:rPr lang="en-US" b="true" sz="4687">
                <a:solidFill>
                  <a:srgbClr val="191919"/>
                </a:solidFill>
                <a:latin typeface="Telegraf Bold"/>
                <a:ea typeface="Telegraf Bold"/>
                <a:cs typeface="Telegraf Bold"/>
                <a:sym typeface="Telegraf Bold"/>
              </a:rPr>
              <a:t>Inclusion</a:t>
            </a:r>
            <a:r>
              <a:rPr lang="en-US" b="true" sz="4687">
                <a:solidFill>
                  <a:srgbClr val="191919"/>
                </a:solidFill>
                <a:latin typeface="Telegraf Medium"/>
                <a:ea typeface="Telegraf Medium"/>
                <a:cs typeface="Telegraf Medium"/>
                <a:sym typeface="Telegraf Medium"/>
              </a:rPr>
              <a:t>, on the other hand, pertains to the strategies and procedures organizations implement to integrate everyone, ensuring their differences coexist beneficially.</a:t>
            </a:r>
          </a:p>
        </p:txBody>
      </p:sp>
      <p:sp>
        <p:nvSpPr>
          <p:cNvPr name="TextBox 4" id="4"/>
          <p:cNvSpPr txBox="true"/>
          <p:nvPr/>
        </p:nvSpPr>
        <p:spPr>
          <a:xfrm rot="0">
            <a:off x="1028700" y="7900948"/>
            <a:ext cx="8707987" cy="405765"/>
          </a:xfrm>
          <a:prstGeom prst="rect">
            <a:avLst/>
          </a:prstGeom>
        </p:spPr>
        <p:txBody>
          <a:bodyPr anchor="t" rtlCol="false" tIns="0" lIns="0" bIns="0" rIns="0">
            <a:spAutoFit/>
          </a:bodyPr>
          <a:lstStyle/>
          <a:p>
            <a:pPr algn="just">
              <a:lnSpc>
                <a:spcPts val="3359"/>
              </a:lnSpc>
            </a:pPr>
            <a:r>
              <a:rPr lang="en-US" sz="2400">
                <a:solidFill>
                  <a:srgbClr val="191919"/>
                </a:solidFill>
                <a:latin typeface="Poppins Light"/>
                <a:ea typeface="Poppins Light"/>
                <a:cs typeface="Poppins Light"/>
                <a:sym typeface="Poppins Light"/>
              </a:rPr>
              <a:t>(Marinaki, Diversity vs. Inclusion in the Workplace 2023)</a:t>
            </a:r>
          </a:p>
        </p:txBody>
      </p:sp>
    </p:spTree>
  </p:cSld>
  <p:clrMapOvr>
    <a:masterClrMapping/>
  </p:clrMapOvr>
</p:sld>
</file>

<file path=ppt/slides/slide7.xml><?xml version="1.0" encoding="utf-8"?>
<p:sld xmlns:p="http://schemas.openxmlformats.org/presentationml/2006/main" xmlns:a="http://schemas.openxmlformats.org/drawingml/2006/main">
  <p:cSld>
    <p:bg>
      <p:bgPr>
        <a:solidFill>
          <a:srgbClr val="DBEDFF"/>
        </a:solidFill>
      </p:bgPr>
    </p:bg>
    <p:spTree>
      <p:nvGrpSpPr>
        <p:cNvPr id="1" name=""/>
        <p:cNvGrpSpPr/>
        <p:nvPr/>
      </p:nvGrpSpPr>
      <p:grpSpPr>
        <a:xfrm>
          <a:off x="0" y="0"/>
          <a:ext cx="0" cy="0"/>
          <a:chOff x="0" y="0"/>
          <a:chExt cx="0" cy="0"/>
        </a:xfrm>
      </p:grpSpPr>
      <p:sp>
        <p:nvSpPr>
          <p:cNvPr name="TextBox 2" id="2"/>
          <p:cNvSpPr txBox="true"/>
          <p:nvPr/>
        </p:nvSpPr>
        <p:spPr>
          <a:xfrm rot="0">
            <a:off x="1028700" y="1189008"/>
            <a:ext cx="16230600" cy="1057275"/>
          </a:xfrm>
          <a:prstGeom prst="rect">
            <a:avLst/>
          </a:prstGeom>
        </p:spPr>
        <p:txBody>
          <a:bodyPr anchor="t" rtlCol="false" tIns="0" lIns="0" bIns="0" rIns="0">
            <a:spAutoFit/>
          </a:bodyPr>
          <a:lstStyle/>
          <a:p>
            <a:pPr algn="l">
              <a:lnSpc>
                <a:spcPts val="7800"/>
              </a:lnSpc>
            </a:pPr>
            <a:r>
              <a:rPr lang="en-US" sz="6500" b="true">
                <a:solidFill>
                  <a:srgbClr val="191919"/>
                </a:solidFill>
                <a:latin typeface="Telegraf Bold"/>
                <a:ea typeface="Telegraf Bold"/>
                <a:cs typeface="Telegraf Bold"/>
                <a:sym typeface="Telegraf Bold"/>
              </a:rPr>
              <a:t>Inclusion: Why it matters.</a:t>
            </a:r>
          </a:p>
        </p:txBody>
      </p:sp>
      <p:sp>
        <p:nvSpPr>
          <p:cNvPr name="TextBox 3" id="3"/>
          <p:cNvSpPr txBox="true"/>
          <p:nvPr/>
        </p:nvSpPr>
        <p:spPr>
          <a:xfrm rot="0">
            <a:off x="1028700" y="3150353"/>
            <a:ext cx="16230600" cy="5436395"/>
          </a:xfrm>
          <a:prstGeom prst="rect">
            <a:avLst/>
          </a:prstGeom>
        </p:spPr>
        <p:txBody>
          <a:bodyPr anchor="t" rtlCol="false" tIns="0" lIns="0" bIns="0" rIns="0">
            <a:spAutoFit/>
          </a:bodyPr>
          <a:lstStyle/>
          <a:p>
            <a:pPr algn="l">
              <a:lnSpc>
                <a:spcPts val="6093"/>
              </a:lnSpc>
            </a:pPr>
            <a:r>
              <a:rPr lang="en-US" sz="4687">
                <a:solidFill>
                  <a:srgbClr val="191919"/>
                </a:solidFill>
                <a:latin typeface="Telegraf"/>
                <a:ea typeface="Telegraf"/>
                <a:cs typeface="Telegraf"/>
                <a:sym typeface="Telegraf"/>
              </a:rPr>
              <a:t>The wellbeing of the residents in our community is very important. Having a safe community and a </a:t>
            </a:r>
            <a:r>
              <a:rPr lang="en-US" sz="4687" b="true">
                <a:solidFill>
                  <a:srgbClr val="191919"/>
                </a:solidFill>
                <a:latin typeface="Telegraf Bold"/>
                <a:ea typeface="Telegraf Bold"/>
                <a:cs typeface="Telegraf Bold"/>
                <a:sym typeface="Telegraf Bold"/>
              </a:rPr>
              <a:t>sense of belonging</a:t>
            </a:r>
            <a:r>
              <a:rPr lang="en-US" sz="4687">
                <a:solidFill>
                  <a:srgbClr val="191919"/>
                </a:solidFill>
                <a:latin typeface="Telegraf"/>
                <a:ea typeface="Telegraf"/>
                <a:cs typeface="Telegraf"/>
                <a:sym typeface="Telegraf"/>
              </a:rPr>
              <a:t> is a key part of student wellness.</a:t>
            </a:r>
          </a:p>
          <a:p>
            <a:pPr algn="l">
              <a:lnSpc>
                <a:spcPts val="6093"/>
              </a:lnSpc>
            </a:pPr>
          </a:p>
          <a:p>
            <a:pPr algn="l" marL="0" indent="0" lvl="0">
              <a:lnSpc>
                <a:spcPts val="6093"/>
              </a:lnSpc>
            </a:pPr>
            <a:r>
              <a:rPr lang="en-US" sz="4687">
                <a:solidFill>
                  <a:srgbClr val="191919"/>
                </a:solidFill>
                <a:latin typeface="Telegraf"/>
                <a:ea typeface="Telegraf"/>
                <a:cs typeface="Telegraf"/>
                <a:sym typeface="Telegraf"/>
              </a:rPr>
              <a:t>The social wellbeing of our residents is a priority. As a Residence Life team, we all play a role in creating a safe community.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6F6F6"/>
        </a:solidFill>
      </p:bgPr>
    </p:bg>
    <p:spTree>
      <p:nvGrpSpPr>
        <p:cNvPr id="1" name=""/>
        <p:cNvGrpSpPr/>
        <p:nvPr/>
      </p:nvGrpSpPr>
      <p:grpSpPr>
        <a:xfrm>
          <a:off x="0" y="0"/>
          <a:ext cx="0" cy="0"/>
          <a:chOff x="0" y="0"/>
          <a:chExt cx="0" cy="0"/>
        </a:xfrm>
      </p:grpSpPr>
      <p:sp>
        <p:nvSpPr>
          <p:cNvPr name="Freeform 2" id="2"/>
          <p:cNvSpPr/>
          <p:nvPr/>
        </p:nvSpPr>
        <p:spPr>
          <a:xfrm flipH="false" flipV="false" rot="0">
            <a:off x="-2693683" y="3025279"/>
            <a:ext cx="6275070" cy="8229600"/>
          </a:xfrm>
          <a:custGeom>
            <a:avLst/>
            <a:gdLst/>
            <a:ahLst/>
            <a:cxnLst/>
            <a:rect r="r" b="b" t="t" l="l"/>
            <a:pathLst>
              <a:path h="8229600" w="6275070">
                <a:moveTo>
                  <a:pt x="0" y="0"/>
                </a:moveTo>
                <a:lnTo>
                  <a:pt x="6275070" y="0"/>
                </a:lnTo>
                <a:lnTo>
                  <a:pt x="6275070" y="8229600"/>
                </a:lnTo>
                <a:lnTo>
                  <a:pt x="0" y="8229600"/>
                </a:lnTo>
                <a:lnTo>
                  <a:pt x="0" y="0"/>
                </a:lnTo>
                <a:close/>
              </a:path>
            </a:pathLst>
          </a:custGeom>
          <a:blipFill>
            <a:blip r:embed="rId2"/>
            <a:stretch>
              <a:fillRect l="0" t="0" r="0" b="0"/>
            </a:stretch>
          </a:blipFill>
        </p:spPr>
      </p:sp>
      <p:sp>
        <p:nvSpPr>
          <p:cNvPr name="Freeform 3" id="3"/>
          <p:cNvSpPr/>
          <p:nvPr/>
        </p:nvSpPr>
        <p:spPr>
          <a:xfrm flipH="false" flipV="false" rot="0">
            <a:off x="11438044" y="1589909"/>
            <a:ext cx="3721226" cy="3730552"/>
          </a:xfrm>
          <a:custGeom>
            <a:avLst/>
            <a:gdLst/>
            <a:ahLst/>
            <a:cxnLst/>
            <a:rect r="r" b="b" t="t" l="l"/>
            <a:pathLst>
              <a:path h="3730552" w="3721226">
                <a:moveTo>
                  <a:pt x="0" y="0"/>
                </a:moveTo>
                <a:lnTo>
                  <a:pt x="3721225" y="0"/>
                </a:lnTo>
                <a:lnTo>
                  <a:pt x="3721225" y="3730552"/>
                </a:lnTo>
                <a:lnTo>
                  <a:pt x="0" y="3730552"/>
                </a:lnTo>
                <a:lnTo>
                  <a:pt x="0" y="0"/>
                </a:lnTo>
                <a:close/>
              </a:path>
            </a:pathLst>
          </a:custGeom>
          <a:blipFill>
            <a:blip r:embed="rId3"/>
            <a:stretch>
              <a:fillRect l="0" t="0" r="0" b="0"/>
            </a:stretch>
          </a:blipFill>
        </p:spPr>
      </p:sp>
      <p:grpSp>
        <p:nvGrpSpPr>
          <p:cNvPr name="Group 4" id="4"/>
          <p:cNvGrpSpPr/>
          <p:nvPr/>
        </p:nvGrpSpPr>
        <p:grpSpPr>
          <a:xfrm rot="0">
            <a:off x="3581387" y="3749040"/>
            <a:ext cx="11125227" cy="3623766"/>
            <a:chOff x="0" y="0"/>
            <a:chExt cx="14833636" cy="4831688"/>
          </a:xfrm>
        </p:grpSpPr>
        <p:sp>
          <p:nvSpPr>
            <p:cNvPr name="TextBox 5" id="5"/>
            <p:cNvSpPr txBox="true"/>
            <p:nvPr/>
          </p:nvSpPr>
          <p:spPr>
            <a:xfrm rot="0">
              <a:off x="0" y="-9525"/>
              <a:ext cx="14833636" cy="3728085"/>
            </a:xfrm>
            <a:prstGeom prst="rect">
              <a:avLst/>
            </a:prstGeom>
          </p:spPr>
          <p:txBody>
            <a:bodyPr anchor="t" rtlCol="false" tIns="0" lIns="0" bIns="0" rIns="0">
              <a:spAutoFit/>
            </a:bodyPr>
            <a:lstStyle/>
            <a:p>
              <a:pPr algn="ctr">
                <a:lnSpc>
                  <a:spcPts val="10559"/>
                </a:lnSpc>
              </a:pPr>
              <a:r>
                <a:rPr lang="en-US" sz="9599" b="true">
                  <a:solidFill>
                    <a:srgbClr val="191919"/>
                  </a:solidFill>
                  <a:latin typeface="Telegraf Ultra-Bold"/>
                  <a:ea typeface="Telegraf Ultra-Bold"/>
                  <a:cs typeface="Telegraf Ultra-Bold"/>
                  <a:sym typeface="Telegraf Ultra-Bold"/>
                </a:rPr>
                <a:t>Inclusion in Residence </a:t>
              </a:r>
            </a:p>
          </p:txBody>
        </p:sp>
        <p:sp>
          <p:nvSpPr>
            <p:cNvPr name="TextBox 6" id="6"/>
            <p:cNvSpPr txBox="true"/>
            <p:nvPr/>
          </p:nvSpPr>
          <p:spPr>
            <a:xfrm rot="0">
              <a:off x="2401991" y="4144406"/>
              <a:ext cx="10029655" cy="687282"/>
            </a:xfrm>
            <a:prstGeom prst="rect">
              <a:avLst/>
            </a:prstGeom>
          </p:spPr>
          <p:txBody>
            <a:bodyPr anchor="t" rtlCol="false" tIns="0" lIns="0" bIns="0" rIns="0">
              <a:spAutoFit/>
            </a:bodyPr>
            <a:lstStyle/>
            <a:p>
              <a:pPr algn="ctr" marL="0" indent="0" lvl="0">
                <a:lnSpc>
                  <a:spcPts val="4029"/>
                </a:lnSpc>
              </a:pP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985937"/>
            <a:ext cx="8423038" cy="14894375"/>
          </a:xfrm>
          <a:custGeom>
            <a:avLst/>
            <a:gdLst/>
            <a:ahLst/>
            <a:cxnLst/>
            <a:rect r="r" b="b" t="t" l="l"/>
            <a:pathLst>
              <a:path h="14894375" w="8423038">
                <a:moveTo>
                  <a:pt x="0" y="0"/>
                </a:moveTo>
                <a:lnTo>
                  <a:pt x="8423038" y="0"/>
                </a:lnTo>
                <a:lnTo>
                  <a:pt x="8423038" y="14894374"/>
                </a:lnTo>
                <a:lnTo>
                  <a:pt x="0" y="14894374"/>
                </a:lnTo>
                <a:lnTo>
                  <a:pt x="0" y="0"/>
                </a:lnTo>
                <a:close/>
              </a:path>
            </a:pathLst>
          </a:custGeom>
          <a:blipFill>
            <a:blip r:embed="rId3"/>
            <a:stretch>
              <a:fillRect l="-52586" t="0" r="-29009" b="0"/>
            </a:stretch>
          </a:blipFill>
        </p:spPr>
      </p:sp>
      <p:sp>
        <p:nvSpPr>
          <p:cNvPr name="Freeform 3" id="3"/>
          <p:cNvSpPr/>
          <p:nvPr/>
        </p:nvSpPr>
        <p:spPr>
          <a:xfrm flipH="false" flipV="false" rot="0">
            <a:off x="5132207" y="4015852"/>
            <a:ext cx="1104843" cy="611807"/>
          </a:xfrm>
          <a:custGeom>
            <a:avLst/>
            <a:gdLst/>
            <a:ahLst/>
            <a:cxnLst/>
            <a:rect r="r" b="b" t="t" l="l"/>
            <a:pathLst>
              <a:path h="611807" w="1104843">
                <a:moveTo>
                  <a:pt x="0" y="0"/>
                </a:moveTo>
                <a:lnTo>
                  <a:pt x="1104843" y="0"/>
                </a:lnTo>
                <a:lnTo>
                  <a:pt x="1104843" y="611807"/>
                </a:lnTo>
                <a:lnTo>
                  <a:pt x="0" y="6118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059657" y="3911056"/>
            <a:ext cx="6303725" cy="2845889"/>
            <a:chOff x="0" y="0"/>
            <a:chExt cx="8404966" cy="3794519"/>
          </a:xfrm>
        </p:grpSpPr>
        <p:sp>
          <p:nvSpPr>
            <p:cNvPr name="TextBox 5" id="5"/>
            <p:cNvSpPr txBox="true"/>
            <p:nvPr/>
          </p:nvSpPr>
          <p:spPr>
            <a:xfrm rot="0">
              <a:off x="0" y="-66675"/>
              <a:ext cx="8404966" cy="1387475"/>
            </a:xfrm>
            <a:prstGeom prst="rect">
              <a:avLst/>
            </a:prstGeom>
          </p:spPr>
          <p:txBody>
            <a:bodyPr anchor="t" rtlCol="false" tIns="0" lIns="0" bIns="0" rIns="0">
              <a:spAutoFit/>
            </a:bodyPr>
            <a:lstStyle/>
            <a:p>
              <a:pPr algn="l">
                <a:lnSpc>
                  <a:spcPts val="7800"/>
                </a:lnSpc>
              </a:pPr>
              <a:r>
                <a:rPr lang="en-US" b="true" sz="6500">
                  <a:solidFill>
                    <a:srgbClr val="191919"/>
                  </a:solidFill>
                  <a:latin typeface="Telegraf Bold"/>
                  <a:ea typeface="Telegraf Bold"/>
                  <a:cs typeface="Telegraf Bold"/>
                  <a:sym typeface="Telegraf Bold"/>
                </a:rPr>
                <a:t>REWIND </a:t>
              </a:r>
            </a:p>
          </p:txBody>
        </p:sp>
        <p:sp>
          <p:nvSpPr>
            <p:cNvPr name="TextBox 6" id="6"/>
            <p:cNvSpPr txBox="true"/>
            <p:nvPr/>
          </p:nvSpPr>
          <p:spPr>
            <a:xfrm rot="0">
              <a:off x="0" y="1761037"/>
              <a:ext cx="6940137" cy="2033482"/>
            </a:xfrm>
            <a:prstGeom prst="rect">
              <a:avLst/>
            </a:prstGeom>
          </p:spPr>
          <p:txBody>
            <a:bodyPr anchor="t" rtlCol="false" tIns="0" lIns="0" bIns="0" rIns="0">
              <a:spAutoFit/>
            </a:bodyPr>
            <a:lstStyle/>
            <a:p>
              <a:pPr algn="l" marL="0" indent="0" lvl="0">
                <a:lnSpc>
                  <a:spcPts val="4029"/>
                </a:lnSpc>
              </a:pPr>
              <a:r>
                <a:rPr lang="en-US" sz="3099">
                  <a:solidFill>
                    <a:srgbClr val="191919"/>
                  </a:solidFill>
                  <a:latin typeface="Telegraf"/>
                  <a:ea typeface="Telegraf"/>
                  <a:cs typeface="Telegraf"/>
                  <a:sym typeface="Telegraf"/>
                </a:rPr>
                <a:t>Reflect on what you shared in the first Think Pair Share activity. </a:t>
              </a:r>
            </a:p>
          </p:txBody>
        </p:sp>
      </p:grpSp>
      <p:sp>
        <p:nvSpPr>
          <p:cNvPr name="TextBox 7" id="7"/>
          <p:cNvSpPr txBox="true"/>
          <p:nvPr/>
        </p:nvSpPr>
        <p:spPr>
          <a:xfrm rot="0">
            <a:off x="9144000" y="1824037"/>
            <a:ext cx="7799193" cy="5996940"/>
          </a:xfrm>
          <a:prstGeom prst="rect">
            <a:avLst/>
          </a:prstGeom>
        </p:spPr>
        <p:txBody>
          <a:bodyPr anchor="t" rtlCol="false" tIns="0" lIns="0" bIns="0" rIns="0">
            <a:spAutoFit/>
          </a:bodyPr>
          <a:lstStyle/>
          <a:p>
            <a:pPr algn="l">
              <a:lnSpc>
                <a:spcPts val="4289"/>
              </a:lnSpc>
            </a:pPr>
            <a:r>
              <a:rPr lang="en-US" sz="3299">
                <a:solidFill>
                  <a:srgbClr val="191919"/>
                </a:solidFill>
                <a:latin typeface="Telegraf"/>
                <a:ea typeface="Telegraf"/>
                <a:cs typeface="Telegraf"/>
                <a:sym typeface="Telegraf"/>
              </a:rPr>
              <a:t>Your role as a Residence Advisor is to help create a community that provides a sense of belonging for your residents.</a:t>
            </a:r>
          </a:p>
          <a:p>
            <a:pPr algn="l">
              <a:lnSpc>
                <a:spcPts val="4289"/>
              </a:lnSpc>
            </a:pPr>
          </a:p>
          <a:p>
            <a:pPr algn="l">
              <a:lnSpc>
                <a:spcPts val="4289"/>
              </a:lnSpc>
            </a:pPr>
            <a:r>
              <a:rPr lang="en-US" sz="3299">
                <a:solidFill>
                  <a:srgbClr val="191919"/>
                </a:solidFill>
                <a:latin typeface="Telegraf"/>
                <a:ea typeface="Telegraf"/>
                <a:cs typeface="Telegraf"/>
                <a:sym typeface="Telegraf"/>
              </a:rPr>
              <a:t> Our role is to be mindful of our power/privilege, check our own biases, seek knowledge and then take steps to create a welcoming community. </a:t>
            </a:r>
          </a:p>
          <a:p>
            <a:pPr algn="l">
              <a:lnSpc>
                <a:spcPts val="4289"/>
              </a:lnSpc>
            </a:pPr>
          </a:p>
          <a:p>
            <a:pPr algn="l" marL="0" indent="0" lvl="0">
              <a:lnSpc>
                <a:spcPts val="4289"/>
              </a:lnSpc>
            </a:pPr>
            <a:r>
              <a:rPr lang="en-US" sz="3299">
                <a:solidFill>
                  <a:srgbClr val="191919"/>
                </a:solidFill>
                <a:latin typeface="Telegraf"/>
                <a:ea typeface="Telegraf"/>
                <a:cs typeface="Telegraf"/>
                <a:sym typeface="Telegraf"/>
              </a:rPr>
              <a:t>We get to take the first step and role model what is means to be inclusive.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58A0397E95A24998A320C0C9E37708" ma:contentTypeVersion="16" ma:contentTypeDescription="Create a new document." ma:contentTypeScope="" ma:versionID="762269e859d33223c922e97e90609cb4">
  <xsd:schema xmlns:xsd="http://www.w3.org/2001/XMLSchema" xmlns:xs="http://www.w3.org/2001/XMLSchema" xmlns:p="http://schemas.microsoft.com/office/2006/metadata/properties" xmlns:ns2="ecfc2e3e-eda1-4d77-8751-0efc464d6cfa" xmlns:ns3="a3872387-34b7-4a60-a363-363c16f07818" targetNamespace="http://schemas.microsoft.com/office/2006/metadata/properties" ma:root="true" ma:fieldsID="f787eb17abd4551a14a826da5085bb3e" ns2:_="" ns3:_="">
    <xsd:import namespace="ecfc2e3e-eda1-4d77-8751-0efc464d6cfa"/>
    <xsd:import namespace="a3872387-34b7-4a60-a363-363c16f0781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lcf76f155ced4ddcb4097134ff3c332f" minOccurs="0"/>
                <xsd:element ref="ns3:TaxCatchAll"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fc2e3e-eda1-4d77-8751-0efc464d6c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a1f1625-ae5f-4790-9429-a47075c1c374"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872387-34b7-4a60-a363-363c16f0781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ad7c48ac-c54d-4e0a-b12d-47b1ed0c6ea3}" ma:internalName="TaxCatchAll" ma:showField="CatchAllData" ma:web="a3872387-34b7-4a60-a363-363c16f078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cfc2e3e-eda1-4d77-8751-0efc464d6cfa">
      <Terms xmlns="http://schemas.microsoft.com/office/infopath/2007/PartnerControls"/>
    </lcf76f155ced4ddcb4097134ff3c332f>
    <TaxCatchAll xmlns="a3872387-34b7-4a60-a363-363c16f07818" xsi:nil="true"/>
  </documentManagement>
</p:properties>
</file>

<file path=customXml/itemProps1.xml><?xml version="1.0" encoding="utf-8"?>
<ds:datastoreItem xmlns:ds="http://schemas.openxmlformats.org/officeDocument/2006/customXml" ds:itemID="{86FB16DC-A470-4CFA-B55F-4214A74C3B53}"/>
</file>

<file path=customXml/itemProps2.xml><?xml version="1.0" encoding="utf-8"?>
<ds:datastoreItem xmlns:ds="http://schemas.openxmlformats.org/officeDocument/2006/customXml" ds:itemID="{8A94A165-8263-404E-8A7C-499631BC9CD0}"/>
</file>

<file path=customXml/itemProps3.xml><?xml version="1.0" encoding="utf-8"?>
<ds:datastoreItem xmlns:ds="http://schemas.openxmlformats.org/officeDocument/2006/customXml" ds:itemID="{BB203774-7C51-46F7-BDE5-6635D0AF892B}"/>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24W Fostering Inclusive Communities</dc:title>
  <cp:revision>1</cp:revision>
  <dcterms:created xsi:type="dcterms:W3CDTF">2006-08-16T00:00:00Z</dcterms:created>
  <dcterms:modified xsi:type="dcterms:W3CDTF">2011-08-01T06:04:30Z</dcterms:modified>
  <dc:identifier>DAGOgIXOzG8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0x0101005258A0397E95A24998A320C0C9E37708</vt:lpwstr>
  </property>
</Properties>
</file>